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4"/>
  </p:notesMasterIdLst>
  <p:sldIdLst>
    <p:sldId id="256" r:id="rId2"/>
    <p:sldId id="275" r:id="rId3"/>
    <p:sldId id="260" r:id="rId4"/>
    <p:sldId id="289" r:id="rId5"/>
    <p:sldId id="300" r:id="rId6"/>
    <p:sldId id="299" r:id="rId7"/>
    <p:sldId id="296" r:id="rId8"/>
    <p:sldId id="290" r:id="rId9"/>
    <p:sldId id="297" r:id="rId10"/>
    <p:sldId id="298" r:id="rId11"/>
    <p:sldId id="262" r:id="rId12"/>
    <p:sldId id="263" r:id="rId13"/>
    <p:sldId id="264" r:id="rId14"/>
    <p:sldId id="265" r:id="rId15"/>
    <p:sldId id="268" r:id="rId16"/>
    <p:sldId id="291" r:id="rId17"/>
    <p:sldId id="292" r:id="rId18"/>
    <p:sldId id="293" r:id="rId19"/>
    <p:sldId id="294" r:id="rId20"/>
    <p:sldId id="269" r:id="rId21"/>
    <p:sldId id="271" r:id="rId22"/>
    <p:sldId id="270" r:id="rId23"/>
    <p:sldId id="276" r:id="rId24"/>
    <p:sldId id="277" r:id="rId25"/>
    <p:sldId id="295" r:id="rId26"/>
    <p:sldId id="273" r:id="rId27"/>
    <p:sldId id="301" r:id="rId28"/>
    <p:sldId id="274" r:id="rId29"/>
    <p:sldId id="278" r:id="rId30"/>
    <p:sldId id="279" r:id="rId31"/>
    <p:sldId id="280" r:id="rId32"/>
    <p:sldId id="281" r:id="rId33"/>
    <p:sldId id="282" r:id="rId34"/>
    <p:sldId id="283" r:id="rId35"/>
    <p:sldId id="284" r:id="rId36"/>
    <p:sldId id="285" r:id="rId37"/>
    <p:sldId id="286" r:id="rId38"/>
    <p:sldId id="287" r:id="rId39"/>
    <p:sldId id="302" r:id="rId40"/>
    <p:sldId id="304" r:id="rId41"/>
    <p:sldId id="308" r:id="rId42"/>
    <p:sldId id="28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35" autoAdjust="0"/>
    <p:restoredTop sz="86447" autoAdjust="0"/>
  </p:normalViewPr>
  <p:slideViewPr>
    <p:cSldViewPr>
      <p:cViewPr varScale="1">
        <p:scale>
          <a:sx n="82" d="100"/>
          <a:sy n="82" d="100"/>
        </p:scale>
        <p:origin x="768" y="62"/>
      </p:cViewPr>
      <p:guideLst>
        <p:guide orient="horz" pos="2160"/>
        <p:guide pos="2880"/>
      </p:guideLst>
    </p:cSldViewPr>
  </p:slideViewPr>
  <p:outlineViewPr>
    <p:cViewPr>
      <p:scale>
        <a:sx n="33" d="100"/>
        <a:sy n="33" d="100"/>
      </p:scale>
      <p:origin x="24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065581-8EED-4FB4-9D03-BE3A70F88A57}" type="datetimeFigureOut">
              <a:rPr lang="en-US" smtClean="0"/>
              <a:t>6/19/2017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75BFB3-567E-4798-AC79-5AF48CD7E899}" type="slidenum">
              <a:rPr lang="en-US" smtClean="0"/>
              <a:t>‹#›</a:t>
            </a:fld>
            <a:endParaRPr lang="en-US"/>
          </a:p>
        </p:txBody>
      </p:sp>
    </p:spTree>
    <p:extLst>
      <p:ext uri="{BB962C8B-B14F-4D97-AF65-F5344CB8AC3E}">
        <p14:creationId xmlns:p14="http://schemas.microsoft.com/office/powerpoint/2010/main" val="2329658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457200" y="1371600"/>
            <a:ext cx="8229600" cy="1470025"/>
          </a:xfrm>
        </p:spPr>
        <p:txBody>
          <a:bodyPr/>
          <a:lstStyle>
            <a:lvl1pPr>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spcBef>
                <a:spcPts val="0"/>
              </a:spcBef>
              <a:buNone/>
              <a:defRPr sz="2800" b="0" baseline="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 &amp; contact information</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34732813"/>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1630587"/>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9064000"/>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resentation Terms of U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Box 2"/>
          <p:cNvSpPr txBox="1"/>
          <p:nvPr/>
        </p:nvSpPr>
        <p:spPr>
          <a:xfrm>
            <a:off x="1371600" y="2057400"/>
            <a:ext cx="6400800" cy="2862322"/>
          </a:xfrm>
          <a:prstGeom prst="rect">
            <a:avLst/>
          </a:prstGeom>
          <a:noFill/>
        </p:spPr>
        <p:txBody>
          <a:bodyPr wrap="square" rtlCol="0">
            <a:spAutoFit/>
          </a:bodyPr>
          <a:lstStyle/>
          <a:p>
            <a:r>
              <a:rPr lang="en-US" sz="1800" b="1" kern="1200" dirty="0" smtClean="0">
                <a:solidFill>
                  <a:schemeClr val="tx1"/>
                </a:solidFill>
                <a:effectLst/>
                <a:latin typeface="+mn-lt"/>
                <a:ea typeface="+mn-ea"/>
                <a:cs typeface="+mn-cs"/>
              </a:rPr>
              <a:t>Presentation</a:t>
            </a:r>
            <a:r>
              <a:rPr lang="en-US" sz="1800" b="1" kern="1200" baseline="0" dirty="0" smtClean="0">
                <a:solidFill>
                  <a:schemeClr val="tx1"/>
                </a:solidFill>
                <a:effectLst/>
                <a:latin typeface="+mn-lt"/>
                <a:ea typeface="+mn-ea"/>
                <a:cs typeface="+mn-cs"/>
              </a:rPr>
              <a:t> Terms of Use</a:t>
            </a:r>
            <a:endParaRPr lang="en-US" sz="1800" b="1" kern="1200" dirty="0" smtClean="0">
              <a:solidFill>
                <a:schemeClr val="tx1"/>
              </a:solidFill>
              <a:effectLst/>
              <a:latin typeface="+mn-lt"/>
              <a:ea typeface="+mn-ea"/>
              <a:cs typeface="+mn-cs"/>
            </a:endParaRPr>
          </a:p>
          <a:p>
            <a:r>
              <a:rPr lang="en-US" sz="1800" kern="1200" dirty="0" smtClean="0">
                <a:solidFill>
                  <a:schemeClr val="tx1"/>
                </a:solidFill>
                <a:effectLst/>
                <a:latin typeface="+mn-lt"/>
                <a:ea typeface="+mn-ea"/>
                <a:cs typeface="+mn-cs"/>
              </a:rPr>
              <a:t>Foster Swift Collins &amp; Smith, PC presentations are intended for our clients and friends. This presentation highlights specific areas of the law. This communication is not legal advice. The information provided is current as of the date of the presentation. Those viewing the presentation should consult an attorney to determine how the information applies to any specific situation.</a:t>
            </a:r>
          </a:p>
          <a:p>
            <a:endParaRPr lang="en-US" sz="1800" kern="1200" dirty="0" smtClean="0">
              <a:solidFill>
                <a:schemeClr val="tx1"/>
              </a:solidFill>
              <a:effectLst/>
              <a:latin typeface="+mn-lt"/>
              <a:ea typeface="+mn-ea"/>
              <a:cs typeface="+mn-cs"/>
            </a:endParaRPr>
          </a:p>
          <a:p>
            <a:r>
              <a:rPr lang="en-US" sz="1800" kern="1200" dirty="0" smtClean="0">
                <a:solidFill>
                  <a:schemeClr val="tx1"/>
                </a:solidFill>
                <a:effectLst/>
                <a:latin typeface="+mn-lt"/>
                <a:ea typeface="+mn-ea"/>
                <a:cs typeface="+mn-cs"/>
              </a:rPr>
              <a:t>Copyright </a:t>
            </a:r>
            <a:r>
              <a:rPr lang="en-US" sz="1800" kern="1200" smtClean="0">
                <a:solidFill>
                  <a:schemeClr val="tx1"/>
                </a:solidFill>
                <a:effectLst/>
                <a:latin typeface="+mn-lt"/>
                <a:ea typeface="+mn-ea"/>
                <a:cs typeface="+mn-cs"/>
              </a:rPr>
              <a:t>© 2015 </a:t>
            </a:r>
            <a:r>
              <a:rPr lang="en-US" sz="1800" kern="1200" dirty="0" smtClean="0">
                <a:solidFill>
                  <a:schemeClr val="tx1"/>
                </a:solidFill>
                <a:effectLst/>
                <a:latin typeface="+mn-lt"/>
                <a:ea typeface="+mn-ea"/>
                <a:cs typeface="+mn-cs"/>
              </a:rPr>
              <a:t>Foster Swift Collins &amp; Smith, PC</a:t>
            </a:r>
          </a:p>
          <a:p>
            <a:endParaRPr lang="en-US" dirty="0"/>
          </a:p>
        </p:txBody>
      </p:sp>
    </p:spTree>
    <p:extLst>
      <p:ext uri="{BB962C8B-B14F-4D97-AF65-F5344CB8AC3E}">
        <p14:creationId xmlns:p14="http://schemas.microsoft.com/office/powerpoint/2010/main" val="3154268388"/>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6545310"/>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75232371"/>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6D7D193-27FF-460B-99FE-CE85E6242DF5}" type="slidenum">
              <a:rPr lang="en-US" smtClean="0"/>
              <a:t>‹#›</a:t>
            </a:fld>
            <a:endParaRPr lang="en-US"/>
          </a:p>
        </p:txBody>
      </p:sp>
    </p:spTree>
    <p:extLst>
      <p:ext uri="{BB962C8B-B14F-4D97-AF65-F5344CB8AC3E}">
        <p14:creationId xmlns:p14="http://schemas.microsoft.com/office/powerpoint/2010/main" val="3638196812"/>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6D7D193-27FF-460B-99FE-CE85E6242DF5}" type="slidenum">
              <a:rPr lang="en-US" smtClean="0"/>
              <a:t>‹#›</a:t>
            </a:fld>
            <a:endParaRPr lang="en-US"/>
          </a:p>
        </p:txBody>
      </p:sp>
    </p:spTree>
    <p:extLst>
      <p:ext uri="{BB962C8B-B14F-4D97-AF65-F5344CB8AC3E}">
        <p14:creationId xmlns:p14="http://schemas.microsoft.com/office/powerpoint/2010/main" val="2437732978"/>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401476676"/>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8628591"/>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chor="ctr">
            <a:normAutofit/>
          </a:bodyPr>
          <a:lstStyle>
            <a:lvl1pPr algn="ctr">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3575050" y="1676400"/>
            <a:ext cx="5111750" cy="4449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32018486"/>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676399"/>
            <a:ext cx="5486400" cy="305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65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12528289"/>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Slide title</a:t>
            </a:r>
            <a:endParaRPr lang="en-US" dirty="0"/>
          </a:p>
        </p:txBody>
      </p:sp>
      <p:sp>
        <p:nvSpPr>
          <p:cNvPr id="3" name="Text Placeholder 2"/>
          <p:cNvSpPr>
            <a:spLocks noGrp="1"/>
          </p:cNvSpPr>
          <p:nvPr>
            <p:ph type="body" idx="1"/>
          </p:nvPr>
        </p:nvSpPr>
        <p:spPr>
          <a:xfrm>
            <a:off x="457200" y="1600201"/>
            <a:ext cx="8229600" cy="434340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Box 3"/>
          <p:cNvSpPr txBox="1"/>
          <p:nvPr/>
        </p:nvSpPr>
        <p:spPr>
          <a:xfrm>
            <a:off x="3657600" y="6210824"/>
            <a:ext cx="5038344" cy="418576"/>
          </a:xfrm>
          <a:prstGeom prst="rect">
            <a:avLst/>
          </a:prstGeom>
          <a:noFill/>
        </p:spPr>
        <p:txBody>
          <a:bodyPr wrap="square" lIns="0" tIns="9144" rIns="0" bIns="9144" rtlCol="0" anchor="b" anchorCtr="0">
            <a:spAutoFit/>
          </a:bodyPr>
          <a:lstStyle/>
          <a:p>
            <a:pPr algn="r"/>
            <a:r>
              <a:rPr lang="en-US" sz="1300" dirty="0" smtClean="0">
                <a:solidFill>
                  <a:schemeClr val="accent1"/>
                </a:solidFill>
              </a:rPr>
              <a:t>Libraries</a:t>
            </a:r>
            <a:r>
              <a:rPr lang="en-US" sz="1300" baseline="0" dirty="0" smtClean="0">
                <a:solidFill>
                  <a:schemeClr val="accent1"/>
                </a:solidFill>
              </a:rPr>
              <a:t> and the ADA</a:t>
            </a:r>
          </a:p>
          <a:p>
            <a:pPr algn="r"/>
            <a:fld id="{58B84CD3-60F6-4F3F-9969-C4D495631098}" type="slidenum">
              <a:rPr lang="en-US" sz="1300" smtClean="0">
                <a:solidFill>
                  <a:schemeClr val="accent1"/>
                </a:solidFill>
              </a:rPr>
              <a:pPr algn="r"/>
              <a:t>‹#›</a:t>
            </a:fld>
            <a:endParaRPr lang="en-US" sz="1300" dirty="0">
              <a:solidFill>
                <a:schemeClr val="accent1"/>
              </a:solidFill>
            </a:endParaRPr>
          </a:p>
        </p:txBody>
      </p:sp>
      <p:sp>
        <p:nvSpPr>
          <p:cNvPr id="8" name="Text Box 17"/>
          <p:cNvSpPr txBox="1">
            <a:spLocks noChangeArrowheads="1"/>
          </p:cNvSpPr>
          <p:nvPr/>
        </p:nvSpPr>
        <p:spPr bwMode="auto">
          <a:xfrm>
            <a:off x="6722682" y="6629400"/>
            <a:ext cx="1973262" cy="141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9144" rIns="0" bIns="9144" anchor="b">
            <a:spAutoFit/>
          </a:bodyPr>
          <a:lstStyle/>
          <a:p>
            <a:pPr algn="r"/>
            <a:r>
              <a:rPr lang="en-CA" sz="800" dirty="0">
                <a:solidFill>
                  <a:srgbClr val="7E8083"/>
                </a:solidFill>
                <a:latin typeface="Calibri" pitchFamily="34" charset="0"/>
                <a:sym typeface="Symbol" pitchFamily="18" charset="2"/>
              </a:rPr>
              <a:t> </a:t>
            </a:r>
            <a:r>
              <a:rPr lang="en-CA" sz="800" dirty="0" smtClean="0">
                <a:solidFill>
                  <a:srgbClr val="7E8083"/>
                </a:solidFill>
                <a:latin typeface="Calibri" pitchFamily="34" charset="0"/>
                <a:sym typeface="Symbol" pitchFamily="18" charset="2"/>
              </a:rPr>
              <a:t>2016, </a:t>
            </a:r>
            <a:r>
              <a:rPr lang="en-CA" sz="800" dirty="0">
                <a:solidFill>
                  <a:srgbClr val="7E8083"/>
                </a:solidFill>
                <a:latin typeface="Calibri" pitchFamily="34" charset="0"/>
                <a:sym typeface="Symbol" pitchFamily="18" charset="2"/>
              </a:rPr>
              <a:t>Foster Swift Collins &amp; </a:t>
            </a:r>
            <a:r>
              <a:rPr lang="en-CA" sz="800" dirty="0" smtClean="0">
                <a:solidFill>
                  <a:srgbClr val="7E8083"/>
                </a:solidFill>
                <a:latin typeface="Calibri" pitchFamily="34" charset="0"/>
                <a:sym typeface="Symbol" pitchFamily="18" charset="2"/>
              </a:rPr>
              <a:t>Smith PC</a:t>
            </a:r>
            <a:endParaRPr lang="en-CA" sz="800" dirty="0">
              <a:solidFill>
                <a:srgbClr val="7E8083"/>
              </a:solidFill>
              <a:latin typeface="Calibri" pitchFamily="34" charset="0"/>
              <a:sym typeface="Symbol" pitchFamily="18" charset="2"/>
            </a:endParaRPr>
          </a:p>
        </p:txBody>
      </p:sp>
    </p:spTree>
    <p:extLst>
      <p:ext uri="{BB962C8B-B14F-4D97-AF65-F5344CB8AC3E}">
        <p14:creationId xmlns:p14="http://schemas.microsoft.com/office/powerpoint/2010/main" val="295938536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b="1" kern="1200">
          <a:solidFill>
            <a:srgbClr val="B9E5FB"/>
          </a:solidFill>
          <a:latin typeface="+mj-lt"/>
          <a:ea typeface="+mj-ea"/>
          <a:cs typeface="+mj-cs"/>
        </a:defRPr>
      </a:lvl1pPr>
    </p:titleStyle>
    <p:bodyStyle>
      <a:lvl1pPr marL="342900" indent="-342900" algn="l" defTabSz="914400" rtl="0" eaLnBrk="1" latinLnBrk="0" hangingPunct="1">
        <a:spcBef>
          <a:spcPct val="20000"/>
        </a:spcBef>
        <a:buFontTx/>
        <a:buBlip>
          <a:blip r:embed="rId15"/>
        </a:buBlip>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3"/>
        </a:buClr>
        <a:buSzPct val="80000"/>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2"/>
        </a:buClr>
        <a:buSzPct val="80000"/>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3"/>
        </a:buClr>
        <a:buSzPct val="80000"/>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1"/>
            <a:ext cx="7772400" cy="1143000"/>
          </a:xfrm>
        </p:spPr>
        <p:txBody>
          <a:bodyPr>
            <a:normAutofit fontScale="90000"/>
          </a:bodyPr>
          <a:lstStyle/>
          <a:p>
            <a:r>
              <a:rPr lang="en-US" dirty="0" smtClean="0"/>
              <a:t>Americans with Disabilities Act and Public Libraries</a:t>
            </a:r>
            <a:endParaRPr lang="en-US" dirty="0"/>
          </a:p>
        </p:txBody>
      </p:sp>
      <p:sp>
        <p:nvSpPr>
          <p:cNvPr id="3" name="Subtitle 2"/>
          <p:cNvSpPr>
            <a:spLocks noGrp="1"/>
          </p:cNvSpPr>
          <p:nvPr>
            <p:ph type="subTitle" idx="1"/>
          </p:nvPr>
        </p:nvSpPr>
        <p:spPr>
          <a:xfrm>
            <a:off x="1371600" y="3962400"/>
            <a:ext cx="6400800" cy="1905000"/>
          </a:xfrm>
        </p:spPr>
        <p:txBody>
          <a:bodyPr>
            <a:normAutofit fontScale="62500" lnSpcReduction="20000"/>
          </a:bodyPr>
          <a:lstStyle/>
          <a:p>
            <a:r>
              <a:rPr lang="en-US" dirty="0" smtClean="0"/>
              <a:t/>
            </a:r>
            <a:br>
              <a:rPr lang="en-US" dirty="0" smtClean="0"/>
            </a:br>
            <a:r>
              <a:rPr lang="en-US" dirty="0" smtClean="0"/>
              <a:t>Anne </a:t>
            </a:r>
            <a:r>
              <a:rPr lang="en-US" dirty="0"/>
              <a:t>M. </a:t>
            </a:r>
            <a:r>
              <a:rPr lang="en-US" dirty="0" smtClean="0"/>
              <a:t>Seurynck</a:t>
            </a:r>
            <a:br>
              <a:rPr lang="en-US" dirty="0" smtClean="0"/>
            </a:br>
            <a:r>
              <a:rPr lang="en-US" dirty="0" smtClean="0"/>
              <a:t>Attorney</a:t>
            </a:r>
            <a:br>
              <a:rPr lang="en-US" dirty="0" smtClean="0"/>
            </a:br>
            <a:r>
              <a:rPr lang="en-US" dirty="0" smtClean="0"/>
              <a:t>Administrative and Municipal</a:t>
            </a:r>
          </a:p>
          <a:p>
            <a:r>
              <a:rPr lang="en-US" dirty="0"/>
              <a:t>1700 East Beltline NE, Suite 200 </a:t>
            </a:r>
          </a:p>
          <a:p>
            <a:r>
              <a:rPr lang="en-US" dirty="0"/>
              <a:t>Grand Rapids, MI 49525 </a:t>
            </a:r>
          </a:p>
          <a:p>
            <a:r>
              <a:rPr lang="en-US" dirty="0"/>
              <a:t>ASeurynck@fosterswift.com</a:t>
            </a:r>
            <a:br>
              <a:rPr lang="en-US" dirty="0"/>
            </a:br>
            <a:endParaRPr lang="en-US" dirty="0"/>
          </a:p>
        </p:txBody>
      </p:sp>
    </p:spTree>
    <p:extLst>
      <p:ext uri="{BB962C8B-B14F-4D97-AF65-F5344CB8AC3E}">
        <p14:creationId xmlns:p14="http://schemas.microsoft.com/office/powerpoint/2010/main" val="1762480127"/>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Accessibility</a:t>
            </a:r>
            <a:endParaRPr lang="en-US" dirty="0"/>
          </a:p>
        </p:txBody>
      </p:sp>
      <p:sp>
        <p:nvSpPr>
          <p:cNvPr id="3" name="Content Placeholder 2"/>
          <p:cNvSpPr>
            <a:spLocks noGrp="1"/>
          </p:cNvSpPr>
          <p:nvPr>
            <p:ph idx="1"/>
          </p:nvPr>
        </p:nvSpPr>
        <p:spPr>
          <a:xfrm>
            <a:off x="457200" y="1981200"/>
            <a:ext cx="8229600" cy="3505199"/>
          </a:xfrm>
        </p:spPr>
        <p:txBody>
          <a:bodyPr>
            <a:noAutofit/>
          </a:bodyPr>
          <a:lstStyle/>
          <a:p>
            <a:r>
              <a:rPr lang="en-US" sz="2200" dirty="0" smtClean="0">
                <a:latin typeface="+mj-lt"/>
              </a:rPr>
              <a:t>Be careful of requirements to participate that may unintentionally discriminate:</a:t>
            </a:r>
          </a:p>
          <a:p>
            <a:pPr lvl="1"/>
            <a:r>
              <a:rPr lang="en-US" sz="2400" dirty="0" smtClean="0">
                <a:latin typeface="+mj-lt"/>
              </a:rPr>
              <a:t>For example, may not require a drivers license to attend a library program.  This may unintentionally discriminate against visually impaired.</a:t>
            </a:r>
          </a:p>
          <a:p>
            <a:pPr marL="457200" lvl="1" indent="0">
              <a:buNone/>
            </a:pPr>
            <a:endParaRPr lang="en-US" sz="2400" dirty="0" smtClean="0">
              <a:latin typeface="+mj-lt"/>
            </a:endParaRPr>
          </a:p>
          <a:p>
            <a:pPr lvl="1"/>
            <a:r>
              <a:rPr lang="en-US" sz="2400" dirty="0" smtClean="0">
                <a:latin typeface="+mj-lt"/>
              </a:rPr>
              <a:t>Must be based on actual risks not speculation.</a:t>
            </a:r>
            <a:r>
              <a:rPr lang="en-US" sz="1800" dirty="0" smtClean="0">
                <a:latin typeface="+mj-lt"/>
              </a:rPr>
              <a:t/>
            </a:r>
            <a:br>
              <a:rPr lang="en-US" sz="1800" dirty="0" smtClean="0">
                <a:latin typeface="+mj-lt"/>
              </a:rPr>
            </a:br>
            <a:endParaRPr lang="en-US" sz="1800" dirty="0" smtClean="0">
              <a:latin typeface="+mj-lt"/>
            </a:endParaRPr>
          </a:p>
        </p:txBody>
      </p:sp>
    </p:spTree>
    <p:extLst>
      <p:ext uri="{BB962C8B-B14F-4D97-AF65-F5344CB8AC3E}">
        <p14:creationId xmlns:p14="http://schemas.microsoft.com/office/powerpoint/2010/main" val="3672853987"/>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Reasonable Modifications</a:t>
            </a:r>
            <a:endParaRPr lang="en-US" dirty="0"/>
          </a:p>
        </p:txBody>
      </p:sp>
      <p:sp>
        <p:nvSpPr>
          <p:cNvPr id="3" name="Content Placeholder 2"/>
          <p:cNvSpPr>
            <a:spLocks noGrp="1"/>
          </p:cNvSpPr>
          <p:nvPr>
            <p:ph idx="1"/>
          </p:nvPr>
        </p:nvSpPr>
        <p:spPr>
          <a:xfrm>
            <a:off x="457200" y="1828800"/>
            <a:ext cx="8229600" cy="4343400"/>
          </a:xfrm>
        </p:spPr>
        <p:txBody>
          <a:bodyPr>
            <a:noAutofit/>
          </a:bodyPr>
          <a:lstStyle/>
          <a:p>
            <a:r>
              <a:rPr lang="en-US" sz="2100" dirty="0">
                <a:latin typeface="+mj-lt"/>
              </a:rPr>
              <a:t>“A public entity shall make reasonable modifications in policies, practices, or procedures when the modifications are necessary to avoid discrimination on the basis of disability, unless the public entity can demonstrate that making the modifications would fundamentally alter the nature of the service, program, or activity.” 28 </a:t>
            </a:r>
            <a:r>
              <a:rPr lang="en-US" sz="2100" dirty="0" err="1">
                <a:latin typeface="+mj-lt"/>
              </a:rPr>
              <a:t>C.F.R</a:t>
            </a:r>
            <a:r>
              <a:rPr lang="en-US" sz="2100" dirty="0">
                <a:latin typeface="+mj-lt"/>
              </a:rPr>
              <a:t>. § </a:t>
            </a:r>
            <a:r>
              <a:rPr lang="en-US" sz="2100" dirty="0" smtClean="0">
                <a:latin typeface="+mj-lt"/>
              </a:rPr>
              <a:t>35.130</a:t>
            </a:r>
            <a:br>
              <a:rPr lang="en-US" sz="2100" dirty="0" smtClean="0">
                <a:latin typeface="+mj-lt"/>
              </a:rPr>
            </a:br>
            <a:endParaRPr lang="en-US" sz="2100" dirty="0" smtClean="0">
              <a:latin typeface="+mj-lt"/>
            </a:endParaRPr>
          </a:p>
          <a:p>
            <a:r>
              <a:rPr lang="en-US" sz="2100" dirty="0" smtClean="0">
                <a:latin typeface="+mj-lt"/>
              </a:rPr>
              <a:t> </a:t>
            </a:r>
            <a:r>
              <a:rPr lang="en-US" sz="2100" dirty="0">
                <a:latin typeface="+mj-lt"/>
              </a:rPr>
              <a:t>An ADA plaintiff “bears the burden of establishing the elements of the prima facie case, including—if needed—the existence of a reasonable accommodation that would enable him to participate in the program, service, or activity at issue.” </a:t>
            </a:r>
            <a:r>
              <a:rPr lang="en-US" sz="2100" i="1" dirty="0">
                <a:latin typeface="+mj-lt"/>
              </a:rPr>
              <a:t>United States </a:t>
            </a:r>
            <a:r>
              <a:rPr lang="en-US" sz="2100" i="1" dirty="0" err="1">
                <a:latin typeface="+mj-lt"/>
              </a:rPr>
              <a:t>Soc'y</a:t>
            </a:r>
            <a:r>
              <a:rPr lang="en-US" sz="2100" i="1" dirty="0">
                <a:latin typeface="+mj-lt"/>
              </a:rPr>
              <a:t> for Augmentative &amp; Alternative </a:t>
            </a:r>
            <a:r>
              <a:rPr lang="en-US" sz="2100" i="1" dirty="0" err="1">
                <a:latin typeface="+mj-lt"/>
              </a:rPr>
              <a:t>Commun</a:t>
            </a:r>
            <a:r>
              <a:rPr lang="en-US" sz="2100" i="1" dirty="0">
                <a:latin typeface="+mj-lt"/>
              </a:rPr>
              <a:t>.</a:t>
            </a:r>
            <a:r>
              <a:rPr lang="en-US" sz="2100" dirty="0">
                <a:latin typeface="+mj-lt"/>
              </a:rPr>
              <a:t>,</a:t>
            </a:r>
            <a:r>
              <a:rPr lang="en-US" sz="2100" i="1" dirty="0">
                <a:latin typeface="+mj-lt"/>
              </a:rPr>
              <a:t> Inc. v. Lyon, </a:t>
            </a:r>
            <a:r>
              <a:rPr lang="en-US" sz="2100" dirty="0">
                <a:latin typeface="+mj-lt"/>
              </a:rPr>
              <a:t>2016 U.S. Dist. LEXIS 153179, *8 ( E.D. Mich. Nov. 4, 2016). </a:t>
            </a:r>
          </a:p>
        </p:txBody>
      </p:sp>
    </p:spTree>
    <p:extLst>
      <p:ext uri="{BB962C8B-B14F-4D97-AF65-F5344CB8AC3E}">
        <p14:creationId xmlns:p14="http://schemas.microsoft.com/office/powerpoint/2010/main" val="1328031349"/>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rmAutofit fontScale="90000"/>
          </a:bodyPr>
          <a:lstStyle/>
          <a:p>
            <a:r>
              <a:rPr lang="en-US" dirty="0" smtClean="0"/>
              <a:t>Undue Hardship and Fundamental Alteration</a:t>
            </a:r>
            <a:endParaRPr lang="en-US" dirty="0"/>
          </a:p>
        </p:txBody>
      </p:sp>
      <p:sp>
        <p:nvSpPr>
          <p:cNvPr id="3" name="Content Placeholder 2"/>
          <p:cNvSpPr>
            <a:spLocks noGrp="1"/>
          </p:cNvSpPr>
          <p:nvPr>
            <p:ph idx="1"/>
          </p:nvPr>
        </p:nvSpPr>
        <p:spPr>
          <a:xfrm>
            <a:off x="533400" y="1752600"/>
            <a:ext cx="8229600" cy="4343400"/>
          </a:xfrm>
        </p:spPr>
        <p:txBody>
          <a:bodyPr>
            <a:noAutofit/>
          </a:bodyPr>
          <a:lstStyle/>
          <a:p>
            <a:r>
              <a:rPr lang="en-US" sz="2200" dirty="0" smtClean="0">
                <a:latin typeface="+mj-lt"/>
              </a:rPr>
              <a:t>A </a:t>
            </a:r>
            <a:r>
              <a:rPr lang="en-US" sz="2200" dirty="0">
                <a:latin typeface="+mj-lt"/>
              </a:rPr>
              <a:t>public entity </a:t>
            </a:r>
            <a:r>
              <a:rPr lang="en-US" sz="2200" dirty="0" smtClean="0">
                <a:latin typeface="+mj-lt"/>
              </a:rPr>
              <a:t>does not have to provide the requested </a:t>
            </a:r>
            <a:r>
              <a:rPr lang="en-US" sz="2200" dirty="0">
                <a:latin typeface="+mj-lt"/>
              </a:rPr>
              <a:t>accommodation </a:t>
            </a:r>
            <a:r>
              <a:rPr lang="en-US" sz="2200" dirty="0" smtClean="0">
                <a:latin typeface="+mj-lt"/>
              </a:rPr>
              <a:t>if they can demonstrate a fundamental </a:t>
            </a:r>
            <a:r>
              <a:rPr lang="en-US" sz="2200" dirty="0">
                <a:latin typeface="+mj-lt"/>
              </a:rPr>
              <a:t>alteration or </a:t>
            </a:r>
            <a:r>
              <a:rPr lang="en-US" sz="2200" dirty="0" smtClean="0">
                <a:latin typeface="+mj-lt"/>
              </a:rPr>
              <a:t>an undue burden on the program. </a:t>
            </a:r>
            <a:r>
              <a:rPr lang="en-US" sz="2200" i="1" dirty="0">
                <a:latin typeface="+mj-lt"/>
              </a:rPr>
              <a:t>Center v. City of W. Carrollton</a:t>
            </a:r>
            <a:r>
              <a:rPr lang="en-US" sz="2200" dirty="0">
                <a:latin typeface="+mj-lt"/>
              </a:rPr>
              <a:t>, 227 F. Supp. 2d 863 (S.D. Ohio Sept. 27, 2002</a:t>
            </a:r>
            <a:r>
              <a:rPr lang="en-US" sz="2200" dirty="0" smtClean="0">
                <a:latin typeface="+mj-lt"/>
              </a:rPr>
              <a:t>).</a:t>
            </a:r>
            <a:br>
              <a:rPr lang="en-US" sz="2200" dirty="0" smtClean="0">
                <a:latin typeface="+mj-lt"/>
              </a:rPr>
            </a:br>
            <a:endParaRPr lang="en-US" sz="2200" dirty="0" smtClean="0">
              <a:latin typeface="+mj-lt"/>
            </a:endParaRPr>
          </a:p>
          <a:p>
            <a:r>
              <a:rPr lang="en-US" sz="2200" dirty="0" smtClean="0">
                <a:latin typeface="+mj-lt"/>
              </a:rPr>
              <a:t> </a:t>
            </a:r>
            <a:r>
              <a:rPr lang="en-US" sz="2200" dirty="0">
                <a:latin typeface="+mj-lt"/>
              </a:rPr>
              <a:t>The reasonableness inquiry is very fact-specific that requires case by case inquiry. </a:t>
            </a:r>
            <a:r>
              <a:rPr lang="en-US" sz="2200" i="1" dirty="0">
                <a:latin typeface="+mj-lt"/>
              </a:rPr>
              <a:t>Anderson v. City of Blue Ash</a:t>
            </a:r>
            <a:r>
              <a:rPr lang="en-US" sz="2200" dirty="0">
                <a:latin typeface="+mj-lt"/>
              </a:rPr>
              <a:t>, 798 F.3d 338, 356 (6th Cir. 2015). </a:t>
            </a:r>
            <a:r>
              <a:rPr lang="en-US" sz="2200" dirty="0" smtClean="0">
                <a:latin typeface="+mj-lt"/>
              </a:rPr>
              <a:t/>
            </a:r>
            <a:br>
              <a:rPr lang="en-US" sz="2200" dirty="0" smtClean="0">
                <a:latin typeface="+mj-lt"/>
              </a:rPr>
            </a:br>
            <a:endParaRPr lang="en-US" sz="2200" dirty="0" smtClean="0">
              <a:latin typeface="+mj-lt"/>
            </a:endParaRPr>
          </a:p>
          <a:p>
            <a:r>
              <a:rPr lang="en-US" sz="2200" dirty="0" smtClean="0">
                <a:latin typeface="+mj-lt"/>
              </a:rPr>
              <a:t>The </a:t>
            </a:r>
            <a:r>
              <a:rPr lang="en-US" sz="2200" dirty="0">
                <a:latin typeface="+mj-lt"/>
              </a:rPr>
              <a:t>ADA defines undue hardship as an </a:t>
            </a:r>
            <a:r>
              <a:rPr lang="en-US" sz="2200" dirty="0" smtClean="0">
                <a:latin typeface="+mj-lt"/>
              </a:rPr>
              <a:t>“action </a:t>
            </a:r>
            <a:r>
              <a:rPr lang="en-US" sz="2200" dirty="0">
                <a:latin typeface="+mj-lt"/>
              </a:rPr>
              <a:t>requiring significant difficulties or expense when considered in light of a number of factors, one being the type of service or product offered.” 28 CFR 35.130. </a:t>
            </a:r>
          </a:p>
        </p:txBody>
      </p:sp>
    </p:spTree>
    <p:extLst>
      <p:ext uri="{BB962C8B-B14F-4D97-AF65-F5344CB8AC3E}">
        <p14:creationId xmlns:p14="http://schemas.microsoft.com/office/powerpoint/2010/main" val="1115044993"/>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a:bodyPr>
          <a:lstStyle/>
          <a:p>
            <a:r>
              <a:rPr lang="en-US" dirty="0" smtClean="0"/>
              <a:t>Fundamental Alterations</a:t>
            </a:r>
            <a:endParaRPr lang="en-US" dirty="0"/>
          </a:p>
        </p:txBody>
      </p:sp>
      <p:sp>
        <p:nvSpPr>
          <p:cNvPr id="3" name="Content Placeholder 2"/>
          <p:cNvSpPr>
            <a:spLocks noGrp="1"/>
          </p:cNvSpPr>
          <p:nvPr>
            <p:ph idx="1"/>
          </p:nvPr>
        </p:nvSpPr>
        <p:spPr>
          <a:xfrm>
            <a:off x="457200" y="1752600"/>
            <a:ext cx="8229600" cy="4343400"/>
          </a:xfrm>
        </p:spPr>
        <p:txBody>
          <a:bodyPr>
            <a:normAutofit fontScale="85000" lnSpcReduction="20000"/>
          </a:bodyPr>
          <a:lstStyle/>
          <a:p>
            <a:r>
              <a:rPr lang="en-US" sz="2600" dirty="0" smtClean="0">
                <a:latin typeface="+mj-lt"/>
              </a:rPr>
              <a:t>In </a:t>
            </a:r>
            <a:r>
              <a:rPr lang="en-US" sz="2600" i="1" dirty="0" smtClean="0">
                <a:latin typeface="+mj-lt"/>
              </a:rPr>
              <a:t>Jones </a:t>
            </a:r>
            <a:r>
              <a:rPr lang="en-US" sz="2600" i="1" dirty="0">
                <a:latin typeface="+mj-lt"/>
              </a:rPr>
              <a:t>v. City of Monroe</a:t>
            </a:r>
            <a:r>
              <a:rPr lang="en-US" sz="2600" dirty="0">
                <a:latin typeface="+mj-lt"/>
              </a:rPr>
              <a:t>,</a:t>
            </a:r>
            <a:r>
              <a:rPr lang="en-US" sz="2600" i="1" dirty="0">
                <a:latin typeface="+mj-lt"/>
              </a:rPr>
              <a:t> </a:t>
            </a:r>
            <a:r>
              <a:rPr lang="en-US" sz="2600" dirty="0">
                <a:latin typeface="+mj-lt"/>
              </a:rPr>
              <a:t>341 F.3d 474, 486 (6th Cir. </a:t>
            </a:r>
            <a:r>
              <a:rPr lang="en-US" sz="2600" dirty="0" smtClean="0">
                <a:latin typeface="+mj-lt"/>
              </a:rPr>
              <a:t>2003), </a:t>
            </a:r>
            <a:r>
              <a:rPr lang="en-US" sz="2600" dirty="0">
                <a:latin typeface="+mj-lt"/>
              </a:rPr>
              <a:t>the plaintiff </a:t>
            </a:r>
            <a:r>
              <a:rPr lang="en-US" sz="2600" dirty="0" smtClean="0">
                <a:latin typeface="+mj-lt"/>
              </a:rPr>
              <a:t>who had multiple sclerosis alleged </a:t>
            </a:r>
            <a:r>
              <a:rPr lang="en-US" sz="2600" dirty="0">
                <a:latin typeface="+mj-lt"/>
              </a:rPr>
              <a:t>that the municipal parking program violated title II of the ADA. </a:t>
            </a:r>
            <a:r>
              <a:rPr lang="en-US" sz="2600" i="1" dirty="0">
                <a:latin typeface="+mj-lt"/>
              </a:rPr>
              <a:t> </a:t>
            </a:r>
            <a:endParaRPr lang="en-US" sz="2600" i="1" dirty="0" smtClean="0">
              <a:latin typeface="+mj-lt"/>
            </a:endParaRPr>
          </a:p>
          <a:p>
            <a:pPr marL="0" indent="0">
              <a:buNone/>
            </a:pPr>
            <a:endParaRPr lang="en-US" sz="2600" dirty="0" smtClean="0">
              <a:latin typeface="+mj-lt"/>
            </a:endParaRPr>
          </a:p>
          <a:p>
            <a:r>
              <a:rPr lang="en-US" sz="2600" dirty="0" smtClean="0">
                <a:latin typeface="+mj-lt"/>
              </a:rPr>
              <a:t>The free parking places that were longer than one hour were located further away from plaintiff’s place of work.  The </a:t>
            </a:r>
            <a:r>
              <a:rPr lang="en-US" sz="2600" dirty="0">
                <a:latin typeface="+mj-lt"/>
              </a:rPr>
              <a:t>plaintiff requested that the city reserved a free parking space for her and </a:t>
            </a:r>
            <a:r>
              <a:rPr lang="en-US" sz="2600" dirty="0" smtClean="0">
                <a:latin typeface="+mj-lt"/>
              </a:rPr>
              <a:t>stop </a:t>
            </a:r>
            <a:r>
              <a:rPr lang="en-US" sz="2600" dirty="0">
                <a:latin typeface="+mj-lt"/>
              </a:rPr>
              <a:t>ticketing her when she </a:t>
            </a:r>
            <a:r>
              <a:rPr lang="en-US" sz="2600" dirty="0" smtClean="0">
                <a:latin typeface="+mj-lt"/>
              </a:rPr>
              <a:t>parked </a:t>
            </a:r>
            <a:r>
              <a:rPr lang="en-US" sz="2600" dirty="0">
                <a:latin typeface="+mj-lt"/>
              </a:rPr>
              <a:t>in the one-hour parking space for the whole day. </a:t>
            </a:r>
            <a:r>
              <a:rPr lang="en-US" sz="2600" i="1" dirty="0">
                <a:latin typeface="+mj-lt"/>
              </a:rPr>
              <a:t>Id.</a:t>
            </a:r>
            <a:r>
              <a:rPr lang="en-US" sz="2600" dirty="0">
                <a:latin typeface="+mj-lt"/>
              </a:rPr>
              <a:t> at 480</a:t>
            </a:r>
            <a:r>
              <a:rPr lang="en-US" sz="2600" dirty="0" smtClean="0">
                <a:latin typeface="+mj-lt"/>
              </a:rPr>
              <a:t>.</a:t>
            </a:r>
            <a:br>
              <a:rPr lang="en-US" sz="2600" dirty="0" smtClean="0">
                <a:latin typeface="+mj-lt"/>
              </a:rPr>
            </a:br>
            <a:endParaRPr lang="en-US" sz="2600" dirty="0" smtClean="0">
              <a:latin typeface="+mj-lt"/>
            </a:endParaRPr>
          </a:p>
          <a:p>
            <a:r>
              <a:rPr lang="en-US" sz="2600" dirty="0" smtClean="0">
                <a:latin typeface="+mj-lt"/>
              </a:rPr>
              <a:t> </a:t>
            </a:r>
            <a:r>
              <a:rPr lang="en-US" sz="2600" dirty="0">
                <a:latin typeface="+mj-lt"/>
              </a:rPr>
              <a:t>The Court </a:t>
            </a:r>
            <a:r>
              <a:rPr lang="en-US" sz="2600" dirty="0" smtClean="0">
                <a:latin typeface="+mj-lt"/>
              </a:rPr>
              <a:t> concluded that “assignment </a:t>
            </a:r>
            <a:r>
              <a:rPr lang="en-US" sz="2600" dirty="0">
                <a:latin typeface="+mj-lt"/>
              </a:rPr>
              <a:t>of a particular parking location or immunity from prosecution is not a reasonable accommodation required under the ADA.” </a:t>
            </a:r>
            <a:r>
              <a:rPr lang="en-US" sz="2600" i="1" dirty="0">
                <a:latin typeface="+mj-lt"/>
              </a:rPr>
              <a:t>Id.</a:t>
            </a:r>
            <a:r>
              <a:rPr lang="en-US" sz="2600" dirty="0">
                <a:latin typeface="+mj-lt"/>
              </a:rPr>
              <a:t> at 480, 481. </a:t>
            </a:r>
            <a:r>
              <a:rPr lang="en-US" sz="2200" dirty="0" smtClean="0">
                <a:latin typeface="+mj-lt"/>
              </a:rPr>
              <a:t/>
            </a:r>
            <a:br>
              <a:rPr lang="en-US" sz="2200" dirty="0" smtClean="0">
                <a:latin typeface="+mj-lt"/>
              </a:rPr>
            </a:br>
            <a:endParaRPr lang="en-US" dirty="0"/>
          </a:p>
        </p:txBody>
      </p:sp>
    </p:spTree>
    <p:extLst>
      <p:ext uri="{BB962C8B-B14F-4D97-AF65-F5344CB8AC3E}">
        <p14:creationId xmlns:p14="http://schemas.microsoft.com/office/powerpoint/2010/main" val="1258476101"/>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Specific Requested Accommodations</a:t>
            </a:r>
            <a:endParaRPr lang="en-US" dirty="0"/>
          </a:p>
        </p:txBody>
      </p:sp>
      <p:sp>
        <p:nvSpPr>
          <p:cNvPr id="3" name="Content Placeholder 2"/>
          <p:cNvSpPr>
            <a:spLocks noGrp="1"/>
          </p:cNvSpPr>
          <p:nvPr>
            <p:ph idx="1"/>
          </p:nvPr>
        </p:nvSpPr>
        <p:spPr>
          <a:xfrm>
            <a:off x="457200" y="1752600"/>
            <a:ext cx="8229600" cy="4343400"/>
          </a:xfrm>
        </p:spPr>
        <p:txBody>
          <a:bodyPr>
            <a:normAutofit lnSpcReduction="10000"/>
          </a:bodyPr>
          <a:lstStyle/>
          <a:p>
            <a:r>
              <a:rPr lang="en-US" sz="2000" dirty="0">
                <a:latin typeface="+mj-lt"/>
              </a:rPr>
              <a:t>The public entity does not have to provide the specific accommodations requested by the individuals as long as the accommodations provided are reasonable. </a:t>
            </a:r>
            <a:r>
              <a:rPr lang="en-US" sz="2000" i="1" dirty="0">
                <a:latin typeface="+mj-lt"/>
              </a:rPr>
              <a:t>Meade v. Mich. Dep't of Corr</a:t>
            </a:r>
            <a:r>
              <a:rPr lang="en-US" sz="2000" dirty="0">
                <a:latin typeface="+mj-lt"/>
              </a:rPr>
              <a:t>., 2014 U.S. Dist. LEXIS 29003 (</a:t>
            </a:r>
            <a:r>
              <a:rPr lang="en-US" sz="2000" dirty="0" err="1">
                <a:latin typeface="+mj-lt"/>
              </a:rPr>
              <a:t>W.D</a:t>
            </a:r>
            <a:r>
              <a:rPr lang="en-US" sz="2000" dirty="0">
                <a:latin typeface="+mj-lt"/>
              </a:rPr>
              <a:t>. Mich. Feb. 4, 2014). </a:t>
            </a:r>
            <a:r>
              <a:rPr lang="en-US" sz="2000" dirty="0" smtClean="0">
                <a:latin typeface="+mj-lt"/>
              </a:rPr>
              <a:t/>
            </a:r>
            <a:br>
              <a:rPr lang="en-US" sz="2000" dirty="0" smtClean="0">
                <a:latin typeface="+mj-lt"/>
              </a:rPr>
            </a:br>
            <a:endParaRPr lang="en-US" sz="2000" dirty="0" smtClean="0">
              <a:latin typeface="+mj-lt"/>
            </a:endParaRPr>
          </a:p>
          <a:p>
            <a:r>
              <a:rPr lang="en-US" sz="2000" dirty="0" smtClean="0">
                <a:latin typeface="+mj-lt"/>
              </a:rPr>
              <a:t>Here</a:t>
            </a:r>
            <a:r>
              <a:rPr lang="en-US" sz="2000" dirty="0">
                <a:latin typeface="+mj-lt"/>
              </a:rPr>
              <a:t>, the plaintiff </a:t>
            </a:r>
            <a:r>
              <a:rPr lang="en-US" sz="2000" dirty="0" smtClean="0">
                <a:latin typeface="+mj-lt"/>
              </a:rPr>
              <a:t>is blind and stated </a:t>
            </a:r>
            <a:r>
              <a:rPr lang="en-US" sz="2000" dirty="0">
                <a:latin typeface="+mj-lt"/>
              </a:rPr>
              <a:t>that the </a:t>
            </a:r>
            <a:r>
              <a:rPr lang="en-US" sz="2000" dirty="0" smtClean="0">
                <a:latin typeface="+mj-lt"/>
              </a:rPr>
              <a:t>jail violated </a:t>
            </a:r>
            <a:r>
              <a:rPr lang="en-US" sz="2000" dirty="0">
                <a:latin typeface="+mj-lt"/>
              </a:rPr>
              <a:t>the ADA by refusing his request for auxiliary aids that included </a:t>
            </a:r>
            <a:r>
              <a:rPr lang="en-US" sz="2000" dirty="0" smtClean="0">
                <a:latin typeface="+mj-lt"/>
              </a:rPr>
              <a:t>braille or audio copy  documents and </a:t>
            </a:r>
            <a:r>
              <a:rPr lang="en-US" sz="2000" dirty="0">
                <a:latin typeface="+mj-lt"/>
              </a:rPr>
              <a:t>modification of the digital reader</a:t>
            </a:r>
            <a:r>
              <a:rPr lang="en-US" sz="2000" dirty="0" smtClean="0">
                <a:latin typeface="+mj-lt"/>
              </a:rPr>
              <a:t>.</a:t>
            </a:r>
            <a:r>
              <a:rPr lang="en-US" sz="2000" i="1" dirty="0" smtClean="0">
                <a:latin typeface="+mj-lt"/>
              </a:rPr>
              <a:t> </a:t>
            </a:r>
            <a:r>
              <a:rPr lang="en-US" sz="2000" i="1" dirty="0">
                <a:latin typeface="+mj-lt"/>
              </a:rPr>
              <a:t>Id</a:t>
            </a:r>
            <a:r>
              <a:rPr lang="en-US" sz="2000" i="1" dirty="0" smtClean="0">
                <a:latin typeface="+mj-lt"/>
              </a:rPr>
              <a:t>.  </a:t>
            </a:r>
            <a:r>
              <a:rPr lang="en-US" sz="2000" dirty="0" smtClean="0">
                <a:latin typeface="+mj-lt"/>
              </a:rPr>
              <a:t>Instead, the jail provided the assistance of a legal writer program to read documents to him.</a:t>
            </a:r>
            <a:r>
              <a:rPr lang="en-US" sz="2000" i="1" dirty="0" smtClean="0">
                <a:latin typeface="+mj-lt"/>
              </a:rPr>
              <a:t/>
            </a:r>
            <a:br>
              <a:rPr lang="en-US" sz="2000" i="1" dirty="0" smtClean="0">
                <a:latin typeface="+mj-lt"/>
              </a:rPr>
            </a:br>
            <a:endParaRPr lang="en-US" sz="2000" i="1" dirty="0" smtClean="0">
              <a:latin typeface="+mj-lt"/>
            </a:endParaRPr>
          </a:p>
          <a:p>
            <a:r>
              <a:rPr lang="en-US" sz="2000" dirty="0" smtClean="0">
                <a:latin typeface="+mj-lt"/>
              </a:rPr>
              <a:t> </a:t>
            </a:r>
            <a:r>
              <a:rPr lang="en-US" sz="2000" dirty="0">
                <a:latin typeface="+mj-lt"/>
              </a:rPr>
              <a:t>However, the Court stated that while the plaintiff did not receive the “technical relief he sought,” the assistance the plaintiff received through the Legal Writer Program was sufficient to fulfill the reasonable accommodation component of the statute. </a:t>
            </a:r>
            <a:r>
              <a:rPr lang="en-US" sz="2000" i="1" dirty="0" smtClean="0">
                <a:latin typeface="+mj-lt"/>
              </a:rPr>
              <a:t>Id</a:t>
            </a:r>
            <a:r>
              <a:rPr lang="en-US" sz="2000" i="1" dirty="0">
                <a:latin typeface="+mj-lt"/>
              </a:rPr>
              <a:t>.</a:t>
            </a:r>
          </a:p>
        </p:txBody>
      </p:sp>
    </p:spTree>
    <p:extLst>
      <p:ext uri="{BB962C8B-B14F-4D97-AF65-F5344CB8AC3E}">
        <p14:creationId xmlns:p14="http://schemas.microsoft.com/office/powerpoint/2010/main" val="1632011701"/>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Reasonable Accommodations: Conclusion</a:t>
            </a:r>
            <a:endParaRPr lang="en-US" dirty="0"/>
          </a:p>
        </p:txBody>
      </p:sp>
      <p:sp>
        <p:nvSpPr>
          <p:cNvPr id="3" name="Content Placeholder 2"/>
          <p:cNvSpPr>
            <a:spLocks noGrp="1"/>
          </p:cNvSpPr>
          <p:nvPr>
            <p:ph idx="1"/>
          </p:nvPr>
        </p:nvSpPr>
        <p:spPr>
          <a:xfrm>
            <a:off x="457200" y="1905000"/>
            <a:ext cx="8229600" cy="4343400"/>
          </a:xfrm>
        </p:spPr>
        <p:txBody>
          <a:bodyPr>
            <a:normAutofit/>
          </a:bodyPr>
          <a:lstStyle/>
          <a:p>
            <a:r>
              <a:rPr lang="en-US" sz="2000" dirty="0"/>
              <a:t>Under the ADA, public libraries are required to make “reasonable accommodations” that </a:t>
            </a:r>
            <a:r>
              <a:rPr lang="en-US" sz="2000" dirty="0" smtClean="0"/>
              <a:t>do </a:t>
            </a:r>
            <a:r>
              <a:rPr lang="en-US" sz="2000" dirty="0"/>
              <a:t>not fundamentally alter the nature of the program or cause undue burden to it. </a:t>
            </a:r>
            <a:r>
              <a:rPr lang="en-US" sz="2000" dirty="0" smtClean="0"/>
              <a:t/>
            </a:r>
            <a:br>
              <a:rPr lang="en-US" sz="2000" dirty="0" smtClean="0"/>
            </a:br>
            <a:endParaRPr lang="en-US" sz="2000" dirty="0" smtClean="0"/>
          </a:p>
          <a:p>
            <a:r>
              <a:rPr lang="en-US" sz="2000" dirty="0" smtClean="0"/>
              <a:t>Furthermore</a:t>
            </a:r>
            <a:r>
              <a:rPr lang="en-US" sz="2000" dirty="0"/>
              <a:t>, the “reasonable” factor is analyzed from the perspective of the public </a:t>
            </a:r>
            <a:r>
              <a:rPr lang="en-US" sz="2000" dirty="0" smtClean="0"/>
              <a:t>library.</a:t>
            </a:r>
            <a:br>
              <a:rPr lang="en-US" sz="2000" dirty="0" smtClean="0"/>
            </a:br>
            <a:endParaRPr lang="en-US" sz="2000" dirty="0" smtClean="0"/>
          </a:p>
          <a:p>
            <a:r>
              <a:rPr lang="en-US" sz="2000" dirty="0" smtClean="0"/>
              <a:t>Therefore</a:t>
            </a:r>
            <a:r>
              <a:rPr lang="en-US" sz="2000" dirty="0"/>
              <a:t>, as long as the public library demonstrates that the accommodations it provided to accommodate a disabled individual is reasonable, based on case law the threshold to prove “reasonableness” is rather </a:t>
            </a:r>
            <a:r>
              <a:rPr lang="en-US" sz="2000" dirty="0" smtClean="0"/>
              <a:t>low.</a:t>
            </a:r>
            <a:endParaRPr lang="en-US" sz="2000" dirty="0"/>
          </a:p>
        </p:txBody>
      </p:sp>
    </p:spTree>
    <p:extLst>
      <p:ext uri="{BB962C8B-B14F-4D97-AF65-F5344CB8AC3E}">
        <p14:creationId xmlns:p14="http://schemas.microsoft.com/office/powerpoint/2010/main" val="3220829493"/>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Reasonable Accommodations: Examples</a:t>
            </a:r>
            <a:endParaRPr lang="en-US" dirty="0"/>
          </a:p>
        </p:txBody>
      </p:sp>
      <p:sp>
        <p:nvSpPr>
          <p:cNvPr id="3" name="Content Placeholder 2"/>
          <p:cNvSpPr>
            <a:spLocks noGrp="1"/>
          </p:cNvSpPr>
          <p:nvPr>
            <p:ph idx="1"/>
          </p:nvPr>
        </p:nvSpPr>
        <p:spPr>
          <a:xfrm>
            <a:off x="457200" y="1905000"/>
            <a:ext cx="8229600" cy="4343400"/>
          </a:xfrm>
        </p:spPr>
        <p:txBody>
          <a:bodyPr>
            <a:normAutofit/>
          </a:bodyPr>
          <a:lstStyle/>
          <a:p>
            <a:r>
              <a:rPr lang="en-US" sz="2400" dirty="0" smtClean="0"/>
              <a:t>For example, if a meeting can be relocated to a lower floor conference room in the Library, this would be a reasonable accommodation.</a:t>
            </a:r>
          </a:p>
          <a:p>
            <a:r>
              <a:rPr lang="en-US" sz="2400" dirty="0" smtClean="0"/>
              <a:t>Providing auxiliary aids to a person to attend a library board  meeting.</a:t>
            </a:r>
          </a:p>
          <a:p>
            <a:r>
              <a:rPr lang="en-US" sz="2400" dirty="0" smtClean="0"/>
              <a:t>Providing music sheets to people who attend a sing along.</a:t>
            </a:r>
          </a:p>
          <a:p>
            <a:r>
              <a:rPr lang="en-US" sz="2400" dirty="0" smtClean="0"/>
              <a:t>Retrieving books from stacks or other confined areas that will not allow a wheelchair to pass.</a:t>
            </a:r>
          </a:p>
          <a:p>
            <a:r>
              <a:rPr lang="en-US" sz="2400" dirty="0" smtClean="0"/>
              <a:t>Allowing a person with diabetes to bring food into the Library if it is otherwise prohibited.</a:t>
            </a:r>
          </a:p>
          <a:p>
            <a:pPr marL="0" indent="0">
              <a:buNone/>
            </a:pPr>
            <a:endParaRPr lang="en-US" sz="2400" dirty="0" smtClean="0"/>
          </a:p>
          <a:p>
            <a:endParaRPr lang="en-US" sz="2400" dirty="0"/>
          </a:p>
          <a:p>
            <a:pPr marL="0" indent="0">
              <a:buNone/>
            </a:pPr>
            <a:endParaRPr lang="en-US" sz="2400" dirty="0" smtClean="0"/>
          </a:p>
          <a:p>
            <a:endParaRPr lang="en-US" sz="2000" dirty="0"/>
          </a:p>
        </p:txBody>
      </p:sp>
    </p:spTree>
    <p:extLst>
      <p:ext uri="{BB962C8B-B14F-4D97-AF65-F5344CB8AC3E}">
        <p14:creationId xmlns:p14="http://schemas.microsoft.com/office/powerpoint/2010/main" val="3263230145"/>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ADA and the Library Building</a:t>
            </a:r>
            <a:endParaRPr lang="en-US" dirty="0"/>
          </a:p>
        </p:txBody>
      </p:sp>
      <p:sp>
        <p:nvSpPr>
          <p:cNvPr id="3" name="Content Placeholder 2"/>
          <p:cNvSpPr>
            <a:spLocks noGrp="1"/>
          </p:cNvSpPr>
          <p:nvPr>
            <p:ph idx="1"/>
          </p:nvPr>
        </p:nvSpPr>
        <p:spPr>
          <a:xfrm>
            <a:off x="457200" y="1905000"/>
            <a:ext cx="8229600" cy="4343400"/>
          </a:xfrm>
        </p:spPr>
        <p:txBody>
          <a:bodyPr>
            <a:normAutofit fontScale="92500" lnSpcReduction="10000"/>
          </a:bodyPr>
          <a:lstStyle/>
          <a:p>
            <a:r>
              <a:rPr lang="en-US" sz="2400" dirty="0"/>
              <a:t>A public entity is not required to make structural changes to existing facilities if there are other effective methods available to comply with the statute. Id. However, existing buildings that are renovated after the enactment of the ADA need to be accessible to individuals with disabilities. 28 </a:t>
            </a:r>
            <a:r>
              <a:rPr lang="en-US" sz="2400" dirty="0" err="1"/>
              <a:t>C.F.R</a:t>
            </a:r>
            <a:r>
              <a:rPr lang="en-US" sz="2400" dirty="0"/>
              <a:t>. § 35.151.</a:t>
            </a:r>
            <a:br>
              <a:rPr lang="en-US" sz="2400" dirty="0"/>
            </a:br>
            <a:endParaRPr lang="en-US" sz="2400" dirty="0"/>
          </a:p>
          <a:p>
            <a:r>
              <a:rPr lang="en-US" sz="2400" dirty="0"/>
              <a:t>All new facilities or modifications to facilities owned by or used for public entities must be designed and constructed to make the facilities readily accessible to individuals with disabilities. 28 </a:t>
            </a:r>
            <a:r>
              <a:rPr lang="en-US" sz="2400" dirty="0" err="1"/>
              <a:t>C.F.R</a:t>
            </a:r>
            <a:r>
              <a:rPr lang="en-US" sz="2400" dirty="0"/>
              <a:t>. § 35.151. </a:t>
            </a:r>
            <a:br>
              <a:rPr lang="en-US" sz="2400" dirty="0"/>
            </a:br>
            <a:endParaRPr lang="en-US" sz="2400" dirty="0"/>
          </a:p>
          <a:p>
            <a:r>
              <a:rPr lang="en-US" sz="2400" dirty="0"/>
              <a:t>The public entity has the burden of proving that compliance with § 35.150 would cause an alteration or </a:t>
            </a:r>
            <a:r>
              <a:rPr lang="en-US" sz="2400" dirty="0" smtClean="0"/>
              <a:t>burdens. </a:t>
            </a:r>
            <a:r>
              <a:rPr lang="en-US" sz="2400" dirty="0"/>
              <a:t>28 CFR 35.150. </a:t>
            </a:r>
          </a:p>
          <a:p>
            <a:endParaRPr lang="en-US" sz="2400" dirty="0" smtClean="0"/>
          </a:p>
          <a:p>
            <a:endParaRPr lang="en-US" sz="2400" dirty="0"/>
          </a:p>
          <a:p>
            <a:pPr marL="0" indent="0">
              <a:buNone/>
            </a:pPr>
            <a:endParaRPr lang="en-US" sz="2400" dirty="0" smtClean="0"/>
          </a:p>
          <a:p>
            <a:endParaRPr lang="en-US" sz="2000" dirty="0"/>
          </a:p>
        </p:txBody>
      </p:sp>
    </p:spTree>
    <p:extLst>
      <p:ext uri="{BB962C8B-B14F-4D97-AF65-F5344CB8AC3E}">
        <p14:creationId xmlns:p14="http://schemas.microsoft.com/office/powerpoint/2010/main" val="1506424808"/>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ADA and the Library Building</a:t>
            </a:r>
            <a:endParaRPr lang="en-US" dirty="0"/>
          </a:p>
        </p:txBody>
      </p:sp>
      <p:sp>
        <p:nvSpPr>
          <p:cNvPr id="3" name="Content Placeholder 2"/>
          <p:cNvSpPr>
            <a:spLocks noGrp="1"/>
          </p:cNvSpPr>
          <p:nvPr>
            <p:ph idx="1"/>
          </p:nvPr>
        </p:nvSpPr>
        <p:spPr>
          <a:xfrm>
            <a:off x="457200" y="1905000"/>
            <a:ext cx="8229600" cy="4343400"/>
          </a:xfrm>
        </p:spPr>
        <p:txBody>
          <a:bodyPr>
            <a:normAutofit/>
          </a:bodyPr>
          <a:lstStyle/>
          <a:p>
            <a:r>
              <a:rPr lang="en-US" sz="2400" dirty="0" smtClean="0"/>
              <a:t>With </a:t>
            </a:r>
            <a:r>
              <a:rPr lang="en-US" sz="2400" dirty="0"/>
              <a:t>respect to existing facilities, public entities are not necessarily required to make accommodations</a:t>
            </a:r>
            <a:r>
              <a:rPr lang="en-US" sz="2400" dirty="0" smtClean="0"/>
              <a:t>:</a:t>
            </a:r>
          </a:p>
          <a:p>
            <a:pPr lvl="1"/>
            <a:r>
              <a:rPr lang="en-US" sz="2000" dirty="0" smtClean="0"/>
              <a:t>Physical changes to a building are required only when there is no feasible way to make the program accessible.</a:t>
            </a:r>
          </a:p>
          <a:p>
            <a:pPr lvl="1"/>
            <a:r>
              <a:rPr lang="en-US" sz="2000" dirty="0" smtClean="0"/>
              <a:t>Not required to change an existing building “threaten </a:t>
            </a:r>
            <a:r>
              <a:rPr lang="en-US" sz="2000" dirty="0"/>
              <a:t>or destroy the historic significance of an historic property” or “result in a fundamental alteration in the nature of a service, program, or activity or in undue financial and administrative burdens.” Id</a:t>
            </a:r>
            <a:r>
              <a:rPr lang="en-US" sz="2000" dirty="0" smtClean="0"/>
              <a:t>.</a:t>
            </a:r>
          </a:p>
          <a:p>
            <a:r>
              <a:rPr lang="en-US" sz="2400" dirty="0" smtClean="0"/>
              <a:t>For example, if library staff can access stacks for the patron, the Library is not required to construct an elevator.</a:t>
            </a:r>
            <a:endParaRPr lang="en-US" sz="2400" dirty="0"/>
          </a:p>
          <a:p>
            <a:pPr marL="0" indent="0">
              <a:buNone/>
            </a:pPr>
            <a:r>
              <a:rPr lang="en-US" sz="2400" dirty="0" smtClean="0"/>
              <a:t> </a:t>
            </a:r>
            <a:endParaRPr lang="en-US" sz="2400" dirty="0"/>
          </a:p>
          <a:p>
            <a:endParaRPr lang="en-US" sz="2400" dirty="0" smtClean="0"/>
          </a:p>
          <a:p>
            <a:endParaRPr lang="en-US" sz="2400" dirty="0"/>
          </a:p>
          <a:p>
            <a:pPr marL="0" indent="0">
              <a:buNone/>
            </a:pPr>
            <a:endParaRPr lang="en-US" sz="2400" dirty="0" smtClean="0"/>
          </a:p>
          <a:p>
            <a:endParaRPr lang="en-US" sz="2000" dirty="0"/>
          </a:p>
        </p:txBody>
      </p:sp>
    </p:spTree>
    <p:extLst>
      <p:ext uri="{BB962C8B-B14F-4D97-AF65-F5344CB8AC3E}">
        <p14:creationId xmlns:p14="http://schemas.microsoft.com/office/powerpoint/2010/main" val="1978010569"/>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ADA and the Library Building</a:t>
            </a:r>
            <a:endParaRPr lang="en-US" dirty="0"/>
          </a:p>
        </p:txBody>
      </p:sp>
      <p:sp>
        <p:nvSpPr>
          <p:cNvPr id="3" name="Content Placeholder 2"/>
          <p:cNvSpPr>
            <a:spLocks noGrp="1"/>
          </p:cNvSpPr>
          <p:nvPr>
            <p:ph idx="1"/>
          </p:nvPr>
        </p:nvSpPr>
        <p:spPr>
          <a:xfrm>
            <a:off x="457200" y="1905000"/>
            <a:ext cx="8229600" cy="4343400"/>
          </a:xfrm>
        </p:spPr>
        <p:txBody>
          <a:bodyPr>
            <a:normAutofit/>
          </a:bodyPr>
          <a:lstStyle/>
          <a:p>
            <a:pPr marL="0" indent="0">
              <a:buNone/>
            </a:pPr>
            <a:endParaRPr lang="en-US" sz="2400" dirty="0"/>
          </a:p>
          <a:p>
            <a:r>
              <a:rPr lang="en-US" sz="2400" dirty="0" smtClean="0"/>
              <a:t>Public </a:t>
            </a:r>
            <a:r>
              <a:rPr lang="en-US" sz="2400" dirty="0"/>
              <a:t>libraries will have to ensure buildings constructed or renovated after the enactment of the ADA statute are accessible to disabled individuals. However, existing facilities do not need to necessarily accommodate patrons in the same manner. Furthermore, public libraries are not required to make structural accommodations that would “threaten or destroy the historic significance of an historic property” or “result in a fundamental alteration in the nature of a service, program, or activity or in undue financial and administrative burdens.”</a:t>
            </a:r>
          </a:p>
          <a:p>
            <a:pPr marL="0" indent="0">
              <a:buNone/>
            </a:pPr>
            <a:endParaRPr lang="en-US" sz="2400" dirty="0"/>
          </a:p>
          <a:p>
            <a:endParaRPr lang="en-US" sz="2400" dirty="0" smtClean="0"/>
          </a:p>
          <a:p>
            <a:endParaRPr lang="en-US" sz="2400" dirty="0"/>
          </a:p>
          <a:p>
            <a:pPr marL="0" indent="0">
              <a:buNone/>
            </a:pPr>
            <a:endParaRPr lang="en-US" sz="2400" dirty="0" smtClean="0"/>
          </a:p>
          <a:p>
            <a:endParaRPr lang="en-US" sz="2000" dirty="0"/>
          </a:p>
        </p:txBody>
      </p:sp>
    </p:spTree>
    <p:extLst>
      <p:ext uri="{BB962C8B-B14F-4D97-AF65-F5344CB8AC3E}">
        <p14:creationId xmlns:p14="http://schemas.microsoft.com/office/powerpoint/2010/main" val="1390973547"/>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Presented</a:t>
            </a:r>
            <a:endParaRPr lang="en-US" dirty="0"/>
          </a:p>
        </p:txBody>
      </p:sp>
      <p:sp>
        <p:nvSpPr>
          <p:cNvPr id="3" name="Content Placeholder 2"/>
          <p:cNvSpPr>
            <a:spLocks noGrp="1"/>
          </p:cNvSpPr>
          <p:nvPr>
            <p:ph idx="1"/>
          </p:nvPr>
        </p:nvSpPr>
        <p:spPr>
          <a:xfrm>
            <a:off x="457200" y="2057400"/>
            <a:ext cx="8001000" cy="3657600"/>
          </a:xfrm>
        </p:spPr>
        <p:txBody>
          <a:bodyPr>
            <a:normAutofit fontScale="85000" lnSpcReduction="20000"/>
          </a:bodyPr>
          <a:lstStyle/>
          <a:p>
            <a:r>
              <a:rPr lang="en-US" sz="2800" dirty="0" smtClean="0">
                <a:latin typeface="+mn-lt"/>
              </a:rPr>
              <a:t>Under </a:t>
            </a:r>
            <a:r>
              <a:rPr lang="en-US" sz="2800" dirty="0">
                <a:latin typeface="+mn-lt"/>
              </a:rPr>
              <a:t>the ADA, what “reasonable accommodations” are public libraries required to </a:t>
            </a:r>
            <a:r>
              <a:rPr lang="en-US" sz="2800" dirty="0" smtClean="0">
                <a:latin typeface="+mn-lt"/>
              </a:rPr>
              <a:t>make in their services for </a:t>
            </a:r>
            <a:r>
              <a:rPr lang="en-US" sz="2800" dirty="0">
                <a:latin typeface="+mn-lt"/>
              </a:rPr>
              <a:t>disabled patrons? </a:t>
            </a:r>
            <a:endParaRPr lang="en-US" sz="2800" dirty="0" smtClean="0">
              <a:latin typeface="+mn-lt"/>
            </a:endParaRPr>
          </a:p>
          <a:p>
            <a:pPr marL="0" indent="0">
              <a:buNone/>
            </a:pPr>
            <a:endParaRPr lang="en-US" sz="2800" dirty="0" smtClean="0">
              <a:latin typeface="+mn-lt"/>
            </a:endParaRPr>
          </a:p>
          <a:p>
            <a:r>
              <a:rPr lang="en-US" sz="2800" dirty="0">
                <a:latin typeface="+mn-lt"/>
              </a:rPr>
              <a:t>Under </a:t>
            </a:r>
            <a:r>
              <a:rPr lang="en-US" sz="2800" dirty="0" smtClean="0">
                <a:latin typeface="+mn-lt"/>
              </a:rPr>
              <a:t>the ADA</a:t>
            </a:r>
            <a:r>
              <a:rPr lang="en-US" sz="2800" dirty="0">
                <a:latin typeface="+mn-lt"/>
              </a:rPr>
              <a:t>, </a:t>
            </a:r>
            <a:r>
              <a:rPr lang="en-US" sz="2800" dirty="0" smtClean="0">
                <a:latin typeface="+mn-lt"/>
              </a:rPr>
              <a:t>how far must a Library go to “reasonably accommodate” a patron because of structural </a:t>
            </a:r>
            <a:r>
              <a:rPr lang="en-US" sz="2800" dirty="0">
                <a:latin typeface="+mn-lt"/>
              </a:rPr>
              <a:t>encumbrances in a public entity facility? </a:t>
            </a:r>
            <a:endParaRPr lang="en-US" sz="2800" dirty="0" smtClean="0">
              <a:latin typeface="+mn-lt"/>
            </a:endParaRPr>
          </a:p>
          <a:p>
            <a:endParaRPr lang="en-US" sz="2800" dirty="0">
              <a:latin typeface="+mn-lt"/>
            </a:endParaRPr>
          </a:p>
          <a:p>
            <a:r>
              <a:rPr lang="en-US" sz="2800" dirty="0" smtClean="0">
                <a:latin typeface="+mn-lt"/>
              </a:rPr>
              <a:t>Under </a:t>
            </a:r>
            <a:r>
              <a:rPr lang="en-US" sz="2800" dirty="0">
                <a:latin typeface="+mn-lt"/>
              </a:rPr>
              <a:t>the ADA, to what extent are public libraries required to accommodate </a:t>
            </a:r>
            <a:r>
              <a:rPr lang="en-US" sz="2800" dirty="0" smtClean="0">
                <a:latin typeface="+mn-lt"/>
              </a:rPr>
              <a:t>“service animals” or “comfort </a:t>
            </a:r>
            <a:r>
              <a:rPr lang="en-US" sz="2800" dirty="0">
                <a:latin typeface="+mn-lt"/>
              </a:rPr>
              <a:t>animals” accompanying the patrons?</a:t>
            </a:r>
          </a:p>
          <a:p>
            <a:endParaRPr lang="en-US" dirty="0"/>
          </a:p>
        </p:txBody>
      </p:sp>
    </p:spTree>
    <p:extLst>
      <p:ext uri="{BB962C8B-B14F-4D97-AF65-F5344CB8AC3E}">
        <p14:creationId xmlns:p14="http://schemas.microsoft.com/office/powerpoint/2010/main" val="3597090494"/>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Service Animal?</a:t>
            </a:r>
            <a:endParaRPr lang="en-US" dirty="0"/>
          </a:p>
        </p:txBody>
      </p:sp>
      <p:sp>
        <p:nvSpPr>
          <p:cNvPr id="3" name="Content Placeholder 2"/>
          <p:cNvSpPr>
            <a:spLocks noGrp="1"/>
          </p:cNvSpPr>
          <p:nvPr>
            <p:ph idx="1"/>
          </p:nvPr>
        </p:nvSpPr>
        <p:spPr>
          <a:xfrm>
            <a:off x="457200" y="2133599"/>
            <a:ext cx="8153400" cy="3810001"/>
          </a:xfrm>
        </p:spPr>
        <p:txBody>
          <a:bodyPr>
            <a:normAutofit/>
          </a:bodyPr>
          <a:lstStyle/>
          <a:p>
            <a:r>
              <a:rPr lang="en-US" sz="2400" dirty="0"/>
              <a:t>A service animal is defined as, “any dog that is individually trained to do work or perform tasks for the benefit of an individual with a disability, including a physical, sensory, psychiatric, intellectual, or other mental disability.” </a:t>
            </a:r>
            <a:r>
              <a:rPr lang="en-US" sz="2400" dirty="0" smtClean="0"/>
              <a:t>28 </a:t>
            </a:r>
            <a:r>
              <a:rPr lang="en-US" sz="2400" dirty="0" err="1"/>
              <a:t>C.F.R</a:t>
            </a:r>
            <a:r>
              <a:rPr lang="en-US" sz="2400" dirty="0"/>
              <a:t> </a:t>
            </a:r>
            <a:r>
              <a:rPr lang="en-US" sz="2400" dirty="0" smtClean="0"/>
              <a:t>35.104</a:t>
            </a:r>
          </a:p>
          <a:p>
            <a:r>
              <a:rPr lang="en-US" sz="2400" dirty="0" smtClean="0"/>
              <a:t>After 2011, it only applies to dogs and certain miniature horses. </a:t>
            </a:r>
          </a:p>
          <a:p>
            <a:r>
              <a:rPr lang="en-US" sz="2400" dirty="0"/>
              <a:t>T</a:t>
            </a:r>
            <a:r>
              <a:rPr lang="en-US" sz="2400" dirty="0" smtClean="0"/>
              <a:t>he </a:t>
            </a:r>
            <a:r>
              <a:rPr lang="en-US" sz="2400" dirty="0"/>
              <a:t>task “performed by a service animal must be directly related to the individual’s disability.” </a:t>
            </a:r>
            <a:r>
              <a:rPr lang="en-US" sz="2400" i="1" dirty="0"/>
              <a:t>Id. </a:t>
            </a:r>
          </a:p>
        </p:txBody>
      </p:sp>
    </p:spTree>
    <p:extLst>
      <p:ext uri="{BB962C8B-B14F-4D97-AF65-F5344CB8AC3E}">
        <p14:creationId xmlns:p14="http://schemas.microsoft.com/office/powerpoint/2010/main" val="4113909446"/>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Service Animals and Public Entities</a:t>
            </a:r>
            <a:endParaRPr lang="en-US" dirty="0"/>
          </a:p>
        </p:txBody>
      </p:sp>
      <p:sp>
        <p:nvSpPr>
          <p:cNvPr id="3" name="Content Placeholder 2"/>
          <p:cNvSpPr>
            <a:spLocks noGrp="1"/>
          </p:cNvSpPr>
          <p:nvPr>
            <p:ph idx="1"/>
          </p:nvPr>
        </p:nvSpPr>
        <p:spPr/>
        <p:txBody>
          <a:bodyPr>
            <a:normAutofit fontScale="92500" lnSpcReduction="20000"/>
          </a:bodyPr>
          <a:lstStyle/>
          <a:p>
            <a:r>
              <a:rPr lang="en-US" sz="2000" dirty="0"/>
              <a:t>The regulation concerning the provisions for service animals states that, “[g]</a:t>
            </a:r>
            <a:r>
              <a:rPr lang="en-US" sz="2000" dirty="0" err="1"/>
              <a:t>enerally</a:t>
            </a:r>
            <a:r>
              <a:rPr lang="en-US" sz="2000" dirty="0"/>
              <a:t>, a public accommodation shall modify policies, practices, or procedures to permit the use of a service animal by an individual with a disability.” 28 </a:t>
            </a:r>
            <a:r>
              <a:rPr lang="en-US" sz="2000" dirty="0" err="1"/>
              <a:t>C.F.R</a:t>
            </a:r>
            <a:r>
              <a:rPr lang="en-US" sz="2000" dirty="0"/>
              <a:t>. 35.136(a). </a:t>
            </a:r>
            <a:r>
              <a:rPr lang="en-US" sz="2000" dirty="0" smtClean="0"/>
              <a:t/>
            </a:r>
            <a:br>
              <a:rPr lang="en-US" sz="2000" dirty="0" smtClean="0"/>
            </a:br>
            <a:endParaRPr lang="en-US" sz="2000" dirty="0" smtClean="0"/>
          </a:p>
          <a:p>
            <a:r>
              <a:rPr lang="en-US" sz="2000" dirty="0" smtClean="0"/>
              <a:t>However</a:t>
            </a:r>
            <a:r>
              <a:rPr lang="en-US" sz="2000" dirty="0"/>
              <a:t>, the entity may ask an individual to remove the animals if</a:t>
            </a:r>
            <a:r>
              <a:rPr lang="en-US" sz="2000" dirty="0" smtClean="0"/>
              <a:t>:</a:t>
            </a:r>
          </a:p>
          <a:p>
            <a:pPr lvl="1"/>
            <a:r>
              <a:rPr lang="en-US" sz="2000" dirty="0" smtClean="0"/>
              <a:t>The </a:t>
            </a:r>
            <a:r>
              <a:rPr lang="en-US" sz="2000" dirty="0"/>
              <a:t>animal is out of control and the animal’s handler does not take effective action to control it; or </a:t>
            </a:r>
            <a:endParaRPr lang="en-US" sz="2000" dirty="0" smtClean="0"/>
          </a:p>
          <a:p>
            <a:pPr lvl="1"/>
            <a:r>
              <a:rPr lang="en-US" sz="2000" dirty="0" smtClean="0"/>
              <a:t>  The </a:t>
            </a:r>
            <a:r>
              <a:rPr lang="en-US" sz="2000" dirty="0"/>
              <a:t>animal is not housebroken</a:t>
            </a:r>
            <a:r>
              <a:rPr lang="en-US" sz="2000" dirty="0" smtClean="0"/>
              <a:t>. </a:t>
            </a:r>
            <a:r>
              <a:rPr lang="en-US" sz="2000" i="1" dirty="0"/>
              <a:t>Id.</a:t>
            </a:r>
            <a:r>
              <a:rPr lang="en-US" sz="2000" dirty="0"/>
              <a:t>  </a:t>
            </a:r>
            <a:r>
              <a:rPr lang="en-US" sz="2000" dirty="0" smtClean="0"/>
              <a:t/>
            </a:r>
            <a:br>
              <a:rPr lang="en-US" sz="2000" dirty="0" smtClean="0"/>
            </a:br>
            <a:endParaRPr lang="en-US" sz="2000" dirty="0" smtClean="0"/>
          </a:p>
          <a:p>
            <a:r>
              <a:rPr lang="en-US" sz="2000" dirty="0" smtClean="0"/>
              <a:t>With respect </a:t>
            </a:r>
            <a:r>
              <a:rPr lang="en-US" sz="2000" dirty="0"/>
              <a:t>to service animals, a public entity may consider whether the animal poses a “direct threat,” which is defined as “a significant risk to the health or safety of others that cannot be eliminated by a modification of policies, practices, or procedures or by the provision of auxiliary aids or services.” </a:t>
            </a:r>
            <a:r>
              <a:rPr lang="en-US" sz="2000" i="1" dirty="0"/>
              <a:t>Day v. Sumner </a:t>
            </a:r>
            <a:r>
              <a:rPr lang="en-US" sz="2000" i="1" dirty="0" err="1"/>
              <a:t>Reg'l</a:t>
            </a:r>
            <a:r>
              <a:rPr lang="en-US" sz="2000" i="1" dirty="0"/>
              <a:t> Health Sys.</a:t>
            </a:r>
            <a:r>
              <a:rPr lang="en-US" sz="2000" dirty="0"/>
              <a:t>, 2007 U.S. Dist. LEXIS 94615, *7 (M.D. Tenn. Dec. 26, 2007). </a:t>
            </a:r>
          </a:p>
          <a:p>
            <a:endParaRPr lang="en-US" dirty="0"/>
          </a:p>
        </p:txBody>
      </p:sp>
    </p:spTree>
    <p:extLst>
      <p:ext uri="{BB962C8B-B14F-4D97-AF65-F5344CB8AC3E}">
        <p14:creationId xmlns:p14="http://schemas.microsoft.com/office/powerpoint/2010/main" val="2695184205"/>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Inquiry about Service Animals</a:t>
            </a:r>
            <a:endParaRPr lang="en-US" dirty="0"/>
          </a:p>
        </p:txBody>
      </p:sp>
      <p:sp>
        <p:nvSpPr>
          <p:cNvPr id="3" name="Content Placeholder 2"/>
          <p:cNvSpPr>
            <a:spLocks noGrp="1"/>
          </p:cNvSpPr>
          <p:nvPr>
            <p:ph idx="1"/>
          </p:nvPr>
        </p:nvSpPr>
        <p:spPr/>
        <p:txBody>
          <a:bodyPr>
            <a:normAutofit fontScale="92500"/>
          </a:bodyPr>
          <a:lstStyle/>
          <a:p>
            <a:r>
              <a:rPr lang="en-US" sz="2400" dirty="0"/>
              <a:t>The public entity is not allowed to </a:t>
            </a:r>
            <a:r>
              <a:rPr lang="en-US" sz="2400" dirty="0" smtClean="0"/>
              <a:t>inquire as to </a:t>
            </a:r>
            <a:r>
              <a:rPr lang="en-US" sz="2400" dirty="0"/>
              <a:t>the extent or nature of an individual’s disability, but they may undertake two inquiries to decide whether an animal is a service animal under the ADA. 28 </a:t>
            </a:r>
            <a:r>
              <a:rPr lang="en-US" sz="2400" dirty="0" err="1"/>
              <a:t>C.F.R</a:t>
            </a:r>
            <a:r>
              <a:rPr lang="en-US" sz="2400" dirty="0"/>
              <a:t>. 35.136(f). </a:t>
            </a:r>
            <a:r>
              <a:rPr lang="en-US" sz="2400" dirty="0" smtClean="0"/>
              <a:t/>
            </a:r>
            <a:br>
              <a:rPr lang="en-US" sz="2400" dirty="0" smtClean="0"/>
            </a:br>
            <a:endParaRPr lang="en-US" sz="2400" dirty="0" smtClean="0"/>
          </a:p>
          <a:p>
            <a:r>
              <a:rPr lang="en-US" sz="2400" dirty="0" smtClean="0"/>
              <a:t>The </a:t>
            </a:r>
            <a:r>
              <a:rPr lang="en-US" sz="2400" dirty="0"/>
              <a:t>public entity may ask </a:t>
            </a:r>
            <a:r>
              <a:rPr lang="en-US" sz="2400" dirty="0" smtClean="0"/>
              <a:t>whether</a:t>
            </a:r>
          </a:p>
          <a:p>
            <a:pPr lvl="1"/>
            <a:r>
              <a:rPr lang="en-US" sz="2000" dirty="0" smtClean="0"/>
              <a:t> </a:t>
            </a:r>
            <a:r>
              <a:rPr lang="en-US" sz="2000" dirty="0"/>
              <a:t>the </a:t>
            </a:r>
            <a:r>
              <a:rPr lang="en-US" sz="2000" dirty="0" smtClean="0"/>
              <a:t>animal </a:t>
            </a:r>
            <a:r>
              <a:rPr lang="en-US" sz="2000" dirty="0"/>
              <a:t>is required because of a disability and </a:t>
            </a:r>
            <a:endParaRPr lang="en-US" sz="2000" dirty="0" smtClean="0"/>
          </a:p>
          <a:p>
            <a:pPr lvl="1"/>
            <a:r>
              <a:rPr lang="en-US" sz="2000" dirty="0" smtClean="0"/>
              <a:t>what </a:t>
            </a:r>
            <a:r>
              <a:rPr lang="en-US" sz="2000" dirty="0"/>
              <a:t>work or task the animal has been trained to </a:t>
            </a:r>
            <a:r>
              <a:rPr lang="en-US" sz="2000" dirty="0" smtClean="0"/>
              <a:t>perform. </a:t>
            </a:r>
            <a:r>
              <a:rPr lang="en-US" sz="2000" i="1" dirty="0"/>
              <a:t>Id</a:t>
            </a:r>
            <a:r>
              <a:rPr lang="en-US" sz="2000" i="1" dirty="0" smtClean="0"/>
              <a:t>.</a:t>
            </a:r>
            <a:r>
              <a:rPr lang="en-US" sz="1600" dirty="0" smtClean="0"/>
              <a:t/>
            </a:r>
            <a:br>
              <a:rPr lang="en-US" sz="1600" dirty="0" smtClean="0"/>
            </a:br>
            <a:r>
              <a:rPr lang="en-US" sz="1600" dirty="0" smtClean="0"/>
              <a:t> </a:t>
            </a:r>
          </a:p>
          <a:p>
            <a:r>
              <a:rPr lang="en-US" sz="2400" dirty="0" smtClean="0"/>
              <a:t> </a:t>
            </a:r>
            <a:r>
              <a:rPr lang="en-US" sz="2400" dirty="0"/>
              <a:t>However, the entity may not make these queries if it is obvious that the animal is a service animal and shall not require documentation to confirm that the animal is trained or licensed as a service animal. </a:t>
            </a:r>
            <a:r>
              <a:rPr lang="en-US" sz="2400" i="1" dirty="0"/>
              <a:t>Id. </a:t>
            </a:r>
          </a:p>
        </p:txBody>
      </p:sp>
    </p:spTree>
    <p:extLst>
      <p:ext uri="{BB962C8B-B14F-4D97-AF65-F5344CB8AC3E}">
        <p14:creationId xmlns:p14="http://schemas.microsoft.com/office/powerpoint/2010/main" val="2881296950"/>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Animals: Michigan Specific</a:t>
            </a:r>
            <a:endParaRPr lang="en-US" dirty="0"/>
          </a:p>
        </p:txBody>
      </p:sp>
      <p:sp>
        <p:nvSpPr>
          <p:cNvPr id="3" name="Content Placeholder 2"/>
          <p:cNvSpPr>
            <a:spLocks noGrp="1"/>
          </p:cNvSpPr>
          <p:nvPr>
            <p:ph idx="1"/>
          </p:nvPr>
        </p:nvSpPr>
        <p:spPr/>
        <p:txBody>
          <a:bodyPr>
            <a:normAutofit lnSpcReduction="10000"/>
          </a:bodyPr>
          <a:lstStyle/>
          <a:p>
            <a:r>
              <a:rPr lang="en-US" sz="2000" dirty="0"/>
              <a:t>Under, MCL § 752.62, “A person shall not falsely represent that he or she is in possession of a service animal, or a service animal in training, in any public place.” </a:t>
            </a:r>
            <a:r>
              <a:rPr lang="en-US" sz="2000" dirty="0" err="1"/>
              <a:t>MCLS</a:t>
            </a:r>
            <a:r>
              <a:rPr lang="en-US" sz="2000" dirty="0"/>
              <a:t> § 752.62</a:t>
            </a:r>
            <a:r>
              <a:rPr lang="en-US" sz="2000" dirty="0" smtClean="0"/>
              <a:t>.</a:t>
            </a:r>
            <a:br>
              <a:rPr lang="en-US" sz="2000" dirty="0" smtClean="0"/>
            </a:br>
            <a:endParaRPr lang="en-US" sz="2000" dirty="0" smtClean="0"/>
          </a:p>
          <a:p>
            <a:r>
              <a:rPr lang="en-US" sz="2000" dirty="0"/>
              <a:t>Under MCL § 750.502c, a “[s]</a:t>
            </a:r>
            <a:r>
              <a:rPr lang="en-US" sz="2000" dirty="0" err="1"/>
              <a:t>ervice</a:t>
            </a:r>
            <a:r>
              <a:rPr lang="en-US" sz="2000" dirty="0"/>
              <a:t> animal” means all of the following: </a:t>
            </a:r>
            <a:endParaRPr lang="en-US" sz="2000" dirty="0" smtClean="0"/>
          </a:p>
          <a:p>
            <a:pPr lvl="1"/>
            <a:r>
              <a:rPr lang="en-US" sz="1600" dirty="0"/>
              <a:t> T</a:t>
            </a:r>
            <a:r>
              <a:rPr lang="en-US" sz="1600" dirty="0" smtClean="0"/>
              <a:t>hat </a:t>
            </a:r>
            <a:r>
              <a:rPr lang="en-US" sz="1600" dirty="0"/>
              <a:t>term as defined in 28 CFR 36.104; </a:t>
            </a:r>
            <a:endParaRPr lang="en-US" sz="1600" dirty="0" smtClean="0"/>
          </a:p>
          <a:p>
            <a:pPr lvl="1"/>
            <a:r>
              <a:rPr lang="en-US" sz="1600" dirty="0" smtClean="0"/>
              <a:t> A miniature </a:t>
            </a:r>
            <a:r>
              <a:rPr lang="en-US" sz="1600" dirty="0"/>
              <a:t>horse that has been individually trained to do work or perform tasks as </a:t>
            </a:r>
            <a:r>
              <a:rPr lang="en-US" sz="1600" dirty="0" smtClean="0"/>
              <a:t>        described </a:t>
            </a:r>
            <a:r>
              <a:rPr lang="en-US" sz="1600" dirty="0"/>
              <a:t>in 28 CFR 36.104 for the benefit of a person with a disability</a:t>
            </a:r>
            <a:r>
              <a:rPr lang="en-US" sz="1600" dirty="0" smtClean="0"/>
              <a:t>.</a:t>
            </a:r>
            <a:br>
              <a:rPr lang="en-US" sz="1600" dirty="0" smtClean="0"/>
            </a:br>
            <a:endParaRPr lang="en-US" sz="1600" dirty="0" smtClean="0"/>
          </a:p>
          <a:p>
            <a:r>
              <a:rPr lang="en-US" sz="2000" dirty="0" smtClean="0"/>
              <a:t> </a:t>
            </a:r>
            <a:r>
              <a:rPr lang="en-US" sz="2000" dirty="0"/>
              <a:t>If an individual knowingly violates this act, he/she </a:t>
            </a:r>
            <a:r>
              <a:rPr lang="en-US" sz="2000" dirty="0" smtClean="0"/>
              <a:t>is </a:t>
            </a:r>
            <a:r>
              <a:rPr lang="en-US" sz="2000" dirty="0"/>
              <a:t>guilty of a misdemeanor, punishable by 1 or more of the </a:t>
            </a:r>
            <a:r>
              <a:rPr lang="en-US" sz="2000" dirty="0" smtClean="0"/>
              <a:t>following: </a:t>
            </a:r>
          </a:p>
          <a:p>
            <a:pPr lvl="1"/>
            <a:r>
              <a:rPr lang="en-US" sz="1600" dirty="0" smtClean="0"/>
              <a:t>Imprisonment </a:t>
            </a:r>
            <a:r>
              <a:rPr lang="en-US" sz="1600" dirty="0"/>
              <a:t>for not more than 90 days; </a:t>
            </a:r>
            <a:endParaRPr lang="en-US" sz="1600" dirty="0" smtClean="0"/>
          </a:p>
          <a:p>
            <a:pPr lvl="1"/>
            <a:r>
              <a:rPr lang="en-US" sz="1600" dirty="0" smtClean="0"/>
              <a:t>A </a:t>
            </a:r>
            <a:r>
              <a:rPr lang="en-US" sz="1600" dirty="0"/>
              <a:t>fine of not more than $500.00</a:t>
            </a:r>
            <a:r>
              <a:rPr lang="en-US" sz="1600" dirty="0" smtClean="0"/>
              <a:t>;</a:t>
            </a:r>
          </a:p>
          <a:p>
            <a:pPr lvl="1"/>
            <a:r>
              <a:rPr lang="en-US" sz="1600" dirty="0" smtClean="0"/>
              <a:t>Community </a:t>
            </a:r>
            <a:r>
              <a:rPr lang="en-US" sz="1600" dirty="0"/>
              <a:t>service for not more than 30 days.” 2015 Mi. ALS 147, 2015 Mi. P.A. 147, </a:t>
            </a:r>
            <a:r>
              <a:rPr lang="en-US" sz="1600" dirty="0" smtClean="0"/>
              <a:t>		   2015 </a:t>
            </a:r>
            <a:r>
              <a:rPr lang="en-US" sz="1600" dirty="0"/>
              <a:t>Mi. </a:t>
            </a:r>
            <a:r>
              <a:rPr lang="en-US" sz="1600" dirty="0" err="1"/>
              <a:t>H.B</a:t>
            </a:r>
            <a:r>
              <a:rPr lang="en-US" sz="1600" dirty="0"/>
              <a:t>. </a:t>
            </a:r>
            <a:r>
              <a:rPr lang="en-US" sz="1600" dirty="0" smtClean="0"/>
              <a:t>4527.</a:t>
            </a:r>
          </a:p>
          <a:p>
            <a:pPr lvl="1"/>
            <a:endParaRPr lang="en-US" sz="1600" dirty="0" smtClean="0"/>
          </a:p>
        </p:txBody>
      </p:sp>
    </p:spTree>
    <p:extLst>
      <p:ext uri="{BB962C8B-B14F-4D97-AF65-F5344CB8AC3E}">
        <p14:creationId xmlns:p14="http://schemas.microsoft.com/office/powerpoint/2010/main" val="2381963338"/>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Animals: Michigan Specific</a:t>
            </a:r>
          </a:p>
        </p:txBody>
      </p:sp>
      <p:sp>
        <p:nvSpPr>
          <p:cNvPr id="3" name="Content Placeholder 2"/>
          <p:cNvSpPr>
            <a:spLocks noGrp="1"/>
          </p:cNvSpPr>
          <p:nvPr>
            <p:ph idx="1"/>
          </p:nvPr>
        </p:nvSpPr>
        <p:spPr/>
        <p:txBody>
          <a:bodyPr>
            <a:normAutofit fontScale="70000" lnSpcReduction="20000"/>
          </a:bodyPr>
          <a:lstStyle/>
          <a:p>
            <a:r>
              <a:rPr lang="en-US" dirty="0" smtClean="0"/>
              <a:t>The Michigan statute is </a:t>
            </a:r>
            <a:r>
              <a:rPr lang="en-US" dirty="0"/>
              <a:t>primarily consistent with the federal statute. In addition to that, it has certain additional provisions regarding service animals. </a:t>
            </a:r>
            <a:r>
              <a:rPr lang="en-US" dirty="0" smtClean="0"/>
              <a:t/>
            </a:r>
            <a:br>
              <a:rPr lang="en-US" dirty="0" smtClean="0"/>
            </a:br>
            <a:endParaRPr lang="en-US" dirty="0" smtClean="0"/>
          </a:p>
          <a:p>
            <a:r>
              <a:rPr lang="en-US" dirty="0" smtClean="0"/>
              <a:t>It </a:t>
            </a:r>
            <a:r>
              <a:rPr lang="en-US" dirty="0"/>
              <a:t>states that “service animal shall be under the control of its handler, and shall have a harness, leash, or other tether, unless the handler is unable because of a disability to use a harness, leash, or other tether or the use of a harness, leash, or other tether would interfere with the service animal’s safe and effective performance of work or tasks.” MCL § 750.502c</a:t>
            </a:r>
            <a:r>
              <a:rPr lang="en-US" dirty="0" smtClean="0"/>
              <a:t>.</a:t>
            </a:r>
            <a:br>
              <a:rPr lang="en-US" dirty="0" smtClean="0"/>
            </a:br>
            <a:endParaRPr lang="en-US" dirty="0" smtClean="0"/>
          </a:p>
          <a:p>
            <a:r>
              <a:rPr lang="en-US" dirty="0" smtClean="0"/>
              <a:t>Further</a:t>
            </a:r>
            <a:r>
              <a:rPr lang="en-US" dirty="0"/>
              <a:t>, it states that the “A public accommodation is not responsible for the care or supervision of a service animal.” </a:t>
            </a:r>
            <a:r>
              <a:rPr lang="en-US" i="1" dirty="0"/>
              <a:t>Id</a:t>
            </a:r>
            <a:r>
              <a:rPr lang="en-US" i="1" dirty="0" smtClean="0"/>
              <a:t>.</a:t>
            </a:r>
            <a:r>
              <a:rPr lang="en-US" dirty="0" smtClean="0"/>
              <a:t/>
            </a:r>
            <a:br>
              <a:rPr lang="en-US" dirty="0" smtClean="0"/>
            </a:br>
            <a:endParaRPr lang="en-US" dirty="0" smtClean="0"/>
          </a:p>
        </p:txBody>
      </p:sp>
    </p:spTree>
    <p:extLst>
      <p:ext uri="{BB962C8B-B14F-4D97-AF65-F5344CB8AC3E}">
        <p14:creationId xmlns:p14="http://schemas.microsoft.com/office/powerpoint/2010/main" val="2458434301"/>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Animals: Michigan Specific</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
            </a:r>
            <a:br>
              <a:rPr lang="en-US" dirty="0" smtClean="0"/>
            </a:br>
            <a:endParaRPr lang="en-US" dirty="0" smtClean="0"/>
          </a:p>
          <a:p>
            <a:r>
              <a:rPr lang="en-US" dirty="0" smtClean="0"/>
              <a:t> </a:t>
            </a:r>
            <a:r>
              <a:rPr lang="en-US" dirty="0"/>
              <a:t>A public entity cannot charge an individual with a disability or make them comply with other requirements that are not applicable to other patrons. </a:t>
            </a:r>
            <a:r>
              <a:rPr lang="en-US" i="1" dirty="0"/>
              <a:t>Id. </a:t>
            </a:r>
            <a:r>
              <a:rPr lang="en-US" dirty="0" smtClean="0"/>
              <a:t/>
            </a:r>
            <a:br>
              <a:rPr lang="en-US" dirty="0" smtClean="0"/>
            </a:br>
            <a:endParaRPr lang="en-US" dirty="0" smtClean="0"/>
          </a:p>
          <a:p>
            <a:r>
              <a:rPr lang="en-US" dirty="0" smtClean="0"/>
              <a:t>However</a:t>
            </a:r>
            <a:r>
              <a:rPr lang="en-US" dirty="0"/>
              <a:t>, “if a public accommodation normally charges people for damage caused, the public accommodation may charge a person with a disability for damage caused by his or her service animal.” </a:t>
            </a:r>
            <a:r>
              <a:rPr lang="en-US" i="1" dirty="0"/>
              <a:t>Id. </a:t>
            </a:r>
            <a:r>
              <a:rPr lang="en-US" dirty="0" smtClean="0"/>
              <a:t/>
            </a:r>
            <a:br>
              <a:rPr lang="en-US" dirty="0" smtClean="0"/>
            </a:br>
            <a:endParaRPr lang="en-US" dirty="0" smtClean="0"/>
          </a:p>
          <a:p>
            <a:r>
              <a:rPr lang="en-US" dirty="0" smtClean="0"/>
              <a:t>Even </a:t>
            </a:r>
            <a:r>
              <a:rPr lang="en-US" dirty="0"/>
              <a:t>if state or local health codes prohibit animals on certain premises, an individual with a disability should be allowed to be accompanied by his/her service animal. </a:t>
            </a:r>
            <a:r>
              <a:rPr lang="en-US" i="1" dirty="0"/>
              <a:t>Id.</a:t>
            </a:r>
          </a:p>
        </p:txBody>
      </p:sp>
    </p:spTree>
    <p:extLst>
      <p:ext uri="{BB962C8B-B14F-4D97-AF65-F5344CB8AC3E}">
        <p14:creationId xmlns:p14="http://schemas.microsoft.com/office/powerpoint/2010/main" val="786990074"/>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dirty="0" smtClean="0"/>
              <a:t>Do Comfort Animals Qualify as Service Animals?</a:t>
            </a:r>
            <a:endParaRPr lang="en-US" dirty="0"/>
          </a:p>
        </p:txBody>
      </p:sp>
      <p:sp>
        <p:nvSpPr>
          <p:cNvPr id="3" name="Content Placeholder 2"/>
          <p:cNvSpPr>
            <a:spLocks noGrp="1"/>
          </p:cNvSpPr>
          <p:nvPr>
            <p:ph idx="1"/>
          </p:nvPr>
        </p:nvSpPr>
        <p:spPr>
          <a:xfrm>
            <a:off x="457200" y="1828799"/>
            <a:ext cx="8229600" cy="4267201"/>
          </a:xfrm>
        </p:spPr>
        <p:txBody>
          <a:bodyPr>
            <a:noAutofit/>
          </a:bodyPr>
          <a:lstStyle/>
          <a:p>
            <a:r>
              <a:rPr lang="en-US" sz="2000" dirty="0"/>
              <a:t>In order to qualify for a reasonable modification, Courts have found that “an animal must be specially trained  to perform tasks directly related to a disability, contrasted with animals that have received only general training, provide only emotional support, or otherwise perform tasks not directly related to a disability.” </a:t>
            </a:r>
            <a:r>
              <a:rPr lang="en-US" sz="2000" i="1" dirty="0"/>
              <a:t>Anderson v. City of Blue Ash</a:t>
            </a:r>
            <a:r>
              <a:rPr lang="en-US" sz="2000" dirty="0"/>
              <a:t>, 798 F.3d 338, 354 (6th Cir. 2015). </a:t>
            </a:r>
            <a:endParaRPr lang="en-US" sz="2000" dirty="0" smtClean="0"/>
          </a:p>
          <a:p>
            <a:endParaRPr lang="en-US" sz="2000" dirty="0" smtClean="0"/>
          </a:p>
          <a:p>
            <a:r>
              <a:rPr lang="en-US" sz="2000" dirty="0" smtClean="0"/>
              <a:t>In </a:t>
            </a:r>
            <a:r>
              <a:rPr lang="en-US" sz="2000" i="1" dirty="0"/>
              <a:t>Lerma v. Cal. Exposition and State Fair Police</a:t>
            </a:r>
            <a:r>
              <a:rPr lang="en-US" sz="2000" dirty="0"/>
              <a:t>, a puppy was not considered a service animal because it only received obedience training and was used by the plaintiff for “emotional support and comfort,” which is the type of aid excluded as work or tasks under ADA. </a:t>
            </a:r>
            <a:r>
              <a:rPr lang="en-US" sz="2000" i="1" dirty="0"/>
              <a:t>Id. </a:t>
            </a:r>
            <a:r>
              <a:rPr lang="en-US" sz="2000" dirty="0"/>
              <a:t>(quoting </a:t>
            </a:r>
            <a:r>
              <a:rPr lang="en-US" sz="2000" i="1" dirty="0"/>
              <a:t>Lerma v. Cal. Exposition &amp; State Fair Police</a:t>
            </a:r>
            <a:r>
              <a:rPr lang="en-US" sz="2000" dirty="0"/>
              <a:t>, 2014 U.S. Dist. LEXIS 285, *5 (E.D. Cal. Jan. 2, 2014</a:t>
            </a:r>
            <a:r>
              <a:rPr lang="en-US" sz="2000" dirty="0" smtClean="0"/>
              <a:t>).</a:t>
            </a:r>
          </a:p>
        </p:txBody>
      </p:sp>
    </p:spTree>
    <p:extLst>
      <p:ext uri="{BB962C8B-B14F-4D97-AF65-F5344CB8AC3E}">
        <p14:creationId xmlns:p14="http://schemas.microsoft.com/office/powerpoint/2010/main" val="1092726481"/>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dirty="0" smtClean="0"/>
              <a:t>Do Comfort Animals Qualify as Service Animals?</a:t>
            </a:r>
            <a:endParaRPr lang="en-US" dirty="0"/>
          </a:p>
        </p:txBody>
      </p:sp>
      <p:sp>
        <p:nvSpPr>
          <p:cNvPr id="3" name="Content Placeholder 2"/>
          <p:cNvSpPr>
            <a:spLocks noGrp="1"/>
          </p:cNvSpPr>
          <p:nvPr>
            <p:ph idx="1"/>
          </p:nvPr>
        </p:nvSpPr>
        <p:spPr>
          <a:xfrm>
            <a:off x="457200" y="1828799"/>
            <a:ext cx="8229600" cy="4267201"/>
          </a:xfrm>
        </p:spPr>
        <p:txBody>
          <a:bodyPr>
            <a:noAutofit/>
          </a:bodyPr>
          <a:lstStyle/>
          <a:p>
            <a:pPr marL="0" indent="0">
              <a:buNone/>
            </a:pPr>
            <a:endParaRPr lang="en-US" sz="2000" dirty="0"/>
          </a:p>
          <a:p>
            <a:r>
              <a:rPr lang="en-US" sz="2000" dirty="0"/>
              <a:t>Similarly, in </a:t>
            </a:r>
            <a:r>
              <a:rPr lang="en-US" sz="2000" i="1" dirty="0"/>
              <a:t>Rose v. Springfield-Greene </a:t>
            </a:r>
            <a:r>
              <a:rPr lang="en-US" sz="2000" i="1" dirty="0" err="1"/>
              <a:t>Cnty</a:t>
            </a:r>
            <a:r>
              <a:rPr lang="en-US" sz="2000" i="1" dirty="0"/>
              <a:t>. Health Dep't</a:t>
            </a:r>
            <a:r>
              <a:rPr lang="en-US" sz="2000" dirty="0"/>
              <a:t>, a monkey was not considered a service animal as the task it performed was not required for the day to day activities of the plaintiff. Id. (</a:t>
            </a:r>
            <a:r>
              <a:rPr lang="en-US" sz="2000" i="1" dirty="0"/>
              <a:t>quoting Rose v. Springfield-Greene </a:t>
            </a:r>
            <a:r>
              <a:rPr lang="en-US" sz="2000" i="1" dirty="0" err="1"/>
              <a:t>Cnty</a:t>
            </a:r>
            <a:r>
              <a:rPr lang="en-US" sz="2000" i="1" dirty="0"/>
              <a:t>. Health Dep't</a:t>
            </a:r>
            <a:r>
              <a:rPr lang="en-US" sz="2000" dirty="0"/>
              <a:t>, 668 F. Supp. 2d 1206, 1215 (</a:t>
            </a:r>
            <a:r>
              <a:rPr lang="en-US" sz="2000" dirty="0" err="1"/>
              <a:t>W.D</a:t>
            </a:r>
            <a:r>
              <a:rPr lang="en-US" sz="2000" dirty="0"/>
              <a:t>. Mo. Oct. 21, 2009)). The monkey provided merely comfort and support to the plaintiff, which is why it did not classify as a service animal under the ADA. </a:t>
            </a:r>
            <a:r>
              <a:rPr lang="en-US" sz="2000" i="1" dirty="0"/>
              <a:t>Id</a:t>
            </a:r>
            <a:r>
              <a:rPr lang="en-US" sz="2000" i="1" dirty="0" smtClean="0"/>
              <a:t>.  Note:  After 2011, monkeys can no longer be service animals</a:t>
            </a:r>
            <a:endParaRPr lang="en-US" sz="2000" i="1" dirty="0"/>
          </a:p>
        </p:txBody>
      </p:sp>
    </p:spTree>
    <p:extLst>
      <p:ext uri="{BB962C8B-B14F-4D97-AF65-F5344CB8AC3E}">
        <p14:creationId xmlns:p14="http://schemas.microsoft.com/office/powerpoint/2010/main" val="2647055364"/>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Animals: </a:t>
            </a:r>
            <a:r>
              <a:rPr lang="en-US" dirty="0"/>
              <a:t>CONCLUSION</a:t>
            </a:r>
          </a:p>
        </p:txBody>
      </p:sp>
      <p:sp>
        <p:nvSpPr>
          <p:cNvPr id="3" name="Content Placeholder 2"/>
          <p:cNvSpPr>
            <a:spLocks noGrp="1"/>
          </p:cNvSpPr>
          <p:nvPr>
            <p:ph idx="1"/>
          </p:nvPr>
        </p:nvSpPr>
        <p:spPr>
          <a:xfrm>
            <a:off x="1219200" y="2133600"/>
            <a:ext cx="6934200" cy="3124200"/>
          </a:xfrm>
        </p:spPr>
        <p:txBody>
          <a:bodyPr>
            <a:normAutofit fontScale="77500" lnSpcReduction="20000"/>
          </a:bodyPr>
          <a:lstStyle/>
          <a:p>
            <a:r>
              <a:rPr lang="en-US" dirty="0" smtClean="0"/>
              <a:t>Comfort </a:t>
            </a:r>
            <a:r>
              <a:rPr lang="en-US" dirty="0"/>
              <a:t>animals would not classify as service animals under the ADA. To qualify as a service animal, the animal must be trained to carry out tasks related to a disability. </a:t>
            </a:r>
            <a:r>
              <a:rPr lang="en-US" dirty="0" smtClean="0"/>
              <a:t>However</a:t>
            </a:r>
            <a:r>
              <a:rPr lang="en-US" dirty="0"/>
              <a:t>, public entities can make very limited inquiries regarding </a:t>
            </a:r>
            <a:r>
              <a:rPr lang="en-US"/>
              <a:t>service </a:t>
            </a:r>
            <a:r>
              <a:rPr lang="en-US" smtClean="0"/>
              <a:t>animals </a:t>
            </a:r>
            <a:r>
              <a:rPr lang="en-US" dirty="0"/>
              <a:t>and cannot ask for documentation for the service animals. Therefore, in most cases public libraries would have to entertain comfort animals in their premises.</a:t>
            </a:r>
          </a:p>
        </p:txBody>
      </p:sp>
    </p:spTree>
    <p:extLst>
      <p:ext uri="{BB962C8B-B14F-4D97-AF65-F5344CB8AC3E}">
        <p14:creationId xmlns:p14="http://schemas.microsoft.com/office/powerpoint/2010/main" val="794199116"/>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dirty="0"/>
              <a:t>Wheelchairs, Mobility Aids, and</a:t>
            </a:r>
            <a:br>
              <a:rPr lang="en-US" dirty="0"/>
            </a:br>
            <a:r>
              <a:rPr lang="en-US" dirty="0"/>
              <a:t>Other Power-Driven Mobility Devices</a:t>
            </a:r>
          </a:p>
        </p:txBody>
      </p:sp>
      <p:sp>
        <p:nvSpPr>
          <p:cNvPr id="3" name="Content Placeholder 2"/>
          <p:cNvSpPr>
            <a:spLocks noGrp="1"/>
          </p:cNvSpPr>
          <p:nvPr>
            <p:ph idx="1"/>
          </p:nvPr>
        </p:nvSpPr>
        <p:spPr/>
        <p:txBody>
          <a:bodyPr>
            <a:normAutofit lnSpcReduction="10000"/>
          </a:bodyPr>
          <a:lstStyle/>
          <a:p>
            <a:endParaRPr lang="en-US" dirty="0"/>
          </a:p>
          <a:p>
            <a:r>
              <a:rPr lang="en-US" sz="2200" dirty="0" smtClean="0"/>
              <a:t>Covered </a:t>
            </a:r>
            <a:r>
              <a:rPr lang="en-US" sz="2200" dirty="0"/>
              <a:t>entities must allow people with disabilities who use manual or power wheelchairs or scooters, and manually-powered mobility aids such as walkers, crutches, and canes, into all areas where members of the public are allowed to go. </a:t>
            </a:r>
            <a:r>
              <a:rPr lang="en-US" sz="2200" dirty="0" smtClean="0"/>
              <a:t/>
            </a:r>
            <a:br>
              <a:rPr lang="en-US" sz="2200" dirty="0" smtClean="0"/>
            </a:br>
            <a:endParaRPr lang="en-US" sz="2200" dirty="0"/>
          </a:p>
          <a:p>
            <a:r>
              <a:rPr lang="en-US" sz="2200" dirty="0" smtClean="0"/>
              <a:t> </a:t>
            </a:r>
            <a:r>
              <a:rPr lang="en-US" sz="2200" dirty="0"/>
              <a:t>Covered entities must also allow people with disabilities who use other types of power-driven mobility devices into their facilities, unless a particular type of device cannot be accommodated because of legitimate safety requirements. Where legitimate safety requirements bar accommodation for a particular type of device, the covered entity must provide the service it offers in alternate ways if possible. </a:t>
            </a:r>
          </a:p>
        </p:txBody>
      </p:sp>
    </p:spTree>
    <p:extLst>
      <p:ext uri="{BB962C8B-B14F-4D97-AF65-F5344CB8AC3E}">
        <p14:creationId xmlns:p14="http://schemas.microsoft.com/office/powerpoint/2010/main" val="1601720896"/>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Libraries Covered by ADA?</a:t>
            </a:r>
            <a:endParaRPr lang="en-US" dirty="0"/>
          </a:p>
        </p:txBody>
      </p:sp>
      <p:sp>
        <p:nvSpPr>
          <p:cNvPr id="3" name="Content Placeholder 2"/>
          <p:cNvSpPr>
            <a:spLocks noGrp="1"/>
          </p:cNvSpPr>
          <p:nvPr>
            <p:ph idx="1"/>
          </p:nvPr>
        </p:nvSpPr>
        <p:spPr>
          <a:xfrm>
            <a:off x="457200" y="1981200"/>
            <a:ext cx="8229600" cy="3505199"/>
          </a:xfrm>
        </p:spPr>
        <p:txBody>
          <a:bodyPr>
            <a:noAutofit/>
          </a:bodyPr>
          <a:lstStyle/>
          <a:p>
            <a:r>
              <a:rPr lang="en-US" sz="2400" dirty="0" smtClean="0">
                <a:latin typeface="+mn-lt"/>
              </a:rPr>
              <a:t>Title II of the Americans with Disabilities Act applies to public libraries.</a:t>
            </a:r>
            <a:br>
              <a:rPr lang="en-US" sz="2400" dirty="0" smtClean="0">
                <a:latin typeface="+mn-lt"/>
              </a:rPr>
            </a:br>
            <a:endParaRPr lang="en-US" sz="2400" dirty="0" smtClean="0">
              <a:latin typeface="+mn-lt"/>
            </a:endParaRPr>
          </a:p>
          <a:p>
            <a:r>
              <a:rPr lang="en-US" sz="2400" dirty="0" smtClean="0">
                <a:latin typeface="+mn-lt"/>
              </a:rPr>
              <a:t>All activities, services and programs are covered by the ADA, including meetings and library programs.</a:t>
            </a:r>
          </a:p>
          <a:p>
            <a:pPr marL="0" indent="0">
              <a:buNone/>
            </a:pPr>
            <a:endParaRPr lang="en-US" sz="2400" dirty="0" smtClean="0">
              <a:latin typeface="+mn-lt"/>
            </a:endParaRPr>
          </a:p>
          <a:p>
            <a:r>
              <a:rPr lang="en-US" sz="2400" dirty="0" smtClean="0">
                <a:latin typeface="+mn-lt"/>
              </a:rPr>
              <a:t>There is no tie to federal funding.  Libraries must comply regardless of how the activity is funded.</a:t>
            </a:r>
            <a:endParaRPr lang="en-US" sz="2400" dirty="0">
              <a:latin typeface="+mn-lt"/>
            </a:endParaRPr>
          </a:p>
        </p:txBody>
      </p:sp>
    </p:spTree>
    <p:extLst>
      <p:ext uri="{BB962C8B-B14F-4D97-AF65-F5344CB8AC3E}">
        <p14:creationId xmlns:p14="http://schemas.microsoft.com/office/powerpoint/2010/main" val="1530112800"/>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Power Driven Mobility Devices</a:t>
            </a:r>
          </a:p>
        </p:txBody>
      </p:sp>
      <p:sp>
        <p:nvSpPr>
          <p:cNvPr id="3" name="Content Placeholder 2"/>
          <p:cNvSpPr>
            <a:spLocks noGrp="1"/>
          </p:cNvSpPr>
          <p:nvPr>
            <p:ph idx="1"/>
          </p:nvPr>
        </p:nvSpPr>
        <p:spPr/>
        <p:txBody>
          <a:bodyPr>
            <a:normAutofit/>
          </a:bodyPr>
          <a:lstStyle/>
          <a:p>
            <a:r>
              <a:rPr lang="en-US" sz="2000" dirty="0"/>
              <a:t>The rules set out five specific factors to consider in deciding whether or not a particular type of device can be accommodated. </a:t>
            </a:r>
            <a:endParaRPr lang="en-US" sz="2000" dirty="0" smtClean="0"/>
          </a:p>
          <a:p>
            <a:pPr lvl="1"/>
            <a:r>
              <a:rPr lang="en-US" sz="2000" dirty="0" smtClean="0"/>
              <a:t>Wheelchairs</a:t>
            </a:r>
          </a:p>
          <a:p>
            <a:pPr lvl="1"/>
            <a:r>
              <a:rPr lang="en-US" sz="2000" dirty="0" smtClean="0"/>
              <a:t>Choice of Device </a:t>
            </a:r>
          </a:p>
          <a:p>
            <a:pPr lvl="1"/>
            <a:r>
              <a:rPr lang="en-US" sz="2000" dirty="0" smtClean="0"/>
              <a:t>Other Power-Driven Mobility Device</a:t>
            </a:r>
          </a:p>
          <a:p>
            <a:pPr lvl="1"/>
            <a:r>
              <a:rPr lang="en-US" sz="2000" dirty="0"/>
              <a:t>Requirements Regarding Mobility Devices and </a:t>
            </a:r>
            <a:r>
              <a:rPr lang="en-US" sz="2000" dirty="0" smtClean="0"/>
              <a:t>Aids</a:t>
            </a:r>
          </a:p>
          <a:p>
            <a:pPr lvl="1"/>
            <a:r>
              <a:rPr lang="en-US" sz="2000" dirty="0" smtClean="0"/>
              <a:t>Assessment Factors</a:t>
            </a:r>
          </a:p>
          <a:p>
            <a:pPr lvl="1"/>
            <a:endParaRPr lang="en-US" sz="1400" dirty="0"/>
          </a:p>
        </p:txBody>
      </p:sp>
    </p:spTree>
    <p:extLst>
      <p:ext uri="{BB962C8B-B14F-4D97-AF65-F5344CB8AC3E}">
        <p14:creationId xmlns:p14="http://schemas.microsoft.com/office/powerpoint/2010/main" val="749194030"/>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Wheelchairs</a:t>
            </a:r>
            <a:endParaRPr lang="en-US" dirty="0"/>
          </a:p>
        </p:txBody>
      </p:sp>
      <p:sp>
        <p:nvSpPr>
          <p:cNvPr id="3" name="Content Placeholder 2"/>
          <p:cNvSpPr>
            <a:spLocks noGrp="1"/>
          </p:cNvSpPr>
          <p:nvPr>
            <p:ph idx="1"/>
          </p:nvPr>
        </p:nvSpPr>
        <p:spPr/>
        <p:txBody>
          <a:bodyPr>
            <a:normAutofit/>
          </a:bodyPr>
          <a:lstStyle/>
          <a:p>
            <a:r>
              <a:rPr lang="en-US" sz="2000" dirty="0">
                <a:solidFill>
                  <a:srgbClr val="221E1F"/>
                </a:solidFill>
              </a:rPr>
              <a:t>Most people are familiar with the manual and power wheelchairs and electric scooters used by people with mobility disabilities. The term “wheelchair” is defined in the new rules as “a manually-operated or power-driven device designed primarily for use by an individual with a mobility disability for the main purpose of indoor or of both indoor and outdoor locomotion.” </a:t>
            </a:r>
            <a:endParaRPr lang="en-US" sz="2000" dirty="0"/>
          </a:p>
        </p:txBody>
      </p:sp>
    </p:spTree>
    <p:extLst>
      <p:ext uri="{BB962C8B-B14F-4D97-AF65-F5344CB8AC3E}">
        <p14:creationId xmlns:p14="http://schemas.microsoft.com/office/powerpoint/2010/main" val="4174019886"/>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Power-Driven Mobility Devices</a:t>
            </a:r>
            <a:endParaRPr lang="en-US" dirty="0"/>
          </a:p>
        </p:txBody>
      </p:sp>
      <p:sp>
        <p:nvSpPr>
          <p:cNvPr id="3" name="Content Placeholder 2"/>
          <p:cNvSpPr>
            <a:spLocks noGrp="1"/>
          </p:cNvSpPr>
          <p:nvPr>
            <p:ph idx="1"/>
          </p:nvPr>
        </p:nvSpPr>
        <p:spPr/>
        <p:txBody>
          <a:bodyPr>
            <a:normAutofit lnSpcReduction="10000"/>
          </a:bodyPr>
          <a:lstStyle/>
          <a:p>
            <a:r>
              <a:rPr lang="en-US" sz="2000" dirty="0">
                <a:solidFill>
                  <a:srgbClr val="221E1F"/>
                </a:solidFill>
              </a:rPr>
              <a:t>In recent years, some people with mobility disabilities have begun using less traditional mobility devices such as golf cars or </a:t>
            </a:r>
            <a:r>
              <a:rPr lang="en-US" sz="2000" dirty="0" err="1">
                <a:solidFill>
                  <a:srgbClr val="221E1F"/>
                </a:solidFill>
              </a:rPr>
              <a:t>Segways</a:t>
            </a:r>
            <a:r>
              <a:rPr lang="en-US" sz="2000" dirty="0">
                <a:solidFill>
                  <a:srgbClr val="221E1F"/>
                </a:solidFill>
              </a:rPr>
              <a:t>®. </a:t>
            </a:r>
          </a:p>
          <a:p>
            <a:endParaRPr lang="en-US" sz="2000" dirty="0" smtClean="0">
              <a:solidFill>
                <a:srgbClr val="221E1F"/>
              </a:solidFill>
            </a:endParaRPr>
          </a:p>
          <a:p>
            <a:r>
              <a:rPr lang="en-US" sz="2000" dirty="0" smtClean="0">
                <a:solidFill>
                  <a:srgbClr val="221E1F"/>
                </a:solidFill>
              </a:rPr>
              <a:t>These </a:t>
            </a:r>
            <a:r>
              <a:rPr lang="en-US" sz="2000" dirty="0">
                <a:solidFill>
                  <a:srgbClr val="221E1F"/>
                </a:solidFill>
              </a:rPr>
              <a:t>devices are called “other power-driven mobility device” (</a:t>
            </a:r>
            <a:r>
              <a:rPr lang="en-US" sz="2000" dirty="0" err="1">
                <a:solidFill>
                  <a:srgbClr val="221E1F"/>
                </a:solidFill>
              </a:rPr>
              <a:t>OPDMD</a:t>
            </a:r>
            <a:r>
              <a:rPr lang="en-US" sz="2000" dirty="0">
                <a:solidFill>
                  <a:srgbClr val="221E1F"/>
                </a:solidFill>
              </a:rPr>
              <a:t>) in the rule. </a:t>
            </a:r>
            <a:r>
              <a:rPr lang="en-US" sz="2000" dirty="0" err="1">
                <a:solidFill>
                  <a:srgbClr val="221E1F"/>
                </a:solidFill>
              </a:rPr>
              <a:t>OPDMD</a:t>
            </a:r>
            <a:r>
              <a:rPr lang="en-US" sz="2000" dirty="0">
                <a:solidFill>
                  <a:srgbClr val="221E1F"/>
                </a:solidFill>
              </a:rPr>
              <a:t> is defined in the new rules as “any mobility device powered by batteries, fuel, or other engines . . . that is used by individuals with mobility disabilities for the purpose of locomotion, including golf cars, electronic personal assistance mobility devices … such as the Segway® PT, or any mobility device designed to operate in areas without defined pedestrian routes, but that is not a wheelchair</a:t>
            </a:r>
            <a:r>
              <a:rPr lang="en-US" sz="2000" dirty="0" smtClean="0">
                <a:solidFill>
                  <a:srgbClr val="221E1F"/>
                </a:solidFill>
              </a:rPr>
              <a:t>”.</a:t>
            </a:r>
          </a:p>
          <a:p>
            <a:endParaRPr lang="en-US" sz="2000" dirty="0">
              <a:solidFill>
                <a:srgbClr val="221E1F"/>
              </a:solidFill>
            </a:endParaRPr>
          </a:p>
          <a:p>
            <a:r>
              <a:rPr lang="en-US" sz="2000" dirty="0" smtClean="0">
                <a:solidFill>
                  <a:srgbClr val="221E1F"/>
                </a:solidFill>
              </a:rPr>
              <a:t> When </a:t>
            </a:r>
            <a:r>
              <a:rPr lang="en-US" sz="2000" dirty="0">
                <a:solidFill>
                  <a:srgbClr val="221E1F"/>
                </a:solidFill>
              </a:rPr>
              <a:t>an </a:t>
            </a:r>
            <a:r>
              <a:rPr lang="en-US" sz="2000" dirty="0" err="1">
                <a:solidFill>
                  <a:srgbClr val="221E1F"/>
                </a:solidFill>
              </a:rPr>
              <a:t>OPDMD</a:t>
            </a:r>
            <a:r>
              <a:rPr lang="en-US" sz="2000" dirty="0">
                <a:solidFill>
                  <a:srgbClr val="221E1F"/>
                </a:solidFill>
              </a:rPr>
              <a:t> is being used by a person with a mobility </a:t>
            </a:r>
            <a:r>
              <a:rPr lang="en-US" sz="2000" dirty="0" smtClean="0">
                <a:solidFill>
                  <a:srgbClr val="221E1F"/>
                </a:solidFill>
              </a:rPr>
              <a:t>disability, </a:t>
            </a:r>
            <a:r>
              <a:rPr lang="en-US" sz="2000" dirty="0">
                <a:solidFill>
                  <a:srgbClr val="221E1F"/>
                </a:solidFill>
              </a:rPr>
              <a:t>different rules apply under the ADA than when it is being used by a person without a disability. </a:t>
            </a:r>
            <a:endParaRPr lang="en-US" sz="2000" dirty="0"/>
          </a:p>
        </p:txBody>
      </p:sp>
    </p:spTree>
    <p:extLst>
      <p:ext uri="{BB962C8B-B14F-4D97-AF65-F5344CB8AC3E}">
        <p14:creationId xmlns:p14="http://schemas.microsoft.com/office/powerpoint/2010/main" val="533961390"/>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of Device</a:t>
            </a:r>
            <a:endParaRPr lang="en-US" dirty="0"/>
          </a:p>
        </p:txBody>
      </p:sp>
      <p:sp>
        <p:nvSpPr>
          <p:cNvPr id="3" name="Content Placeholder 2"/>
          <p:cNvSpPr>
            <a:spLocks noGrp="1"/>
          </p:cNvSpPr>
          <p:nvPr>
            <p:ph idx="1"/>
          </p:nvPr>
        </p:nvSpPr>
        <p:spPr/>
        <p:txBody>
          <a:bodyPr>
            <a:normAutofit fontScale="62500" lnSpcReduction="20000"/>
          </a:bodyPr>
          <a:lstStyle/>
          <a:p>
            <a:r>
              <a:rPr lang="en-US" dirty="0"/>
              <a:t>People with disabilities have the right to choose whatever mobility device best suits their needs</a:t>
            </a:r>
            <a:r>
              <a:rPr lang="en-US" dirty="0" smtClean="0"/>
              <a:t>.</a:t>
            </a:r>
          </a:p>
          <a:p>
            <a:endParaRPr lang="en-US" dirty="0"/>
          </a:p>
          <a:p>
            <a:r>
              <a:rPr lang="en-US" dirty="0" smtClean="0"/>
              <a:t> </a:t>
            </a:r>
            <a:r>
              <a:rPr lang="en-US" dirty="0"/>
              <a:t>For example, someone may choose to use a manual wheelchair rather than a power wheelchair because it enables her to maintain her upper body strength. Similarly, someone who is able to stand may choose to use a Segway® rather than a manual wheelchair because of the health benefits gained by standing. </a:t>
            </a:r>
            <a:endParaRPr lang="en-US" dirty="0" smtClean="0"/>
          </a:p>
          <a:p>
            <a:endParaRPr lang="en-US" dirty="0"/>
          </a:p>
          <a:p>
            <a:r>
              <a:rPr lang="en-US" dirty="0" smtClean="0"/>
              <a:t>A </a:t>
            </a:r>
            <a:r>
              <a:rPr lang="en-US" dirty="0"/>
              <a:t>facility may be required to allow a type of device that is generally prohibited when being used by someone without a disability when it is being used by a person who needs it because of a mobility disability. For example, if golf cars are generally prohibited in a park, the park may be required to allow a golf car when it is being used because of a person’s mobility disability, unless there is a legitimate safety reason that it cannot be accommodated. </a:t>
            </a:r>
          </a:p>
        </p:txBody>
      </p:sp>
    </p:spTree>
    <p:extLst>
      <p:ext uri="{BB962C8B-B14F-4D97-AF65-F5344CB8AC3E}">
        <p14:creationId xmlns:p14="http://schemas.microsoft.com/office/powerpoint/2010/main" val="1461215100"/>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Requirements Regarding Mobility Devices and Aids</a:t>
            </a:r>
            <a:endParaRPr lang="en-US" dirty="0"/>
          </a:p>
        </p:txBody>
      </p:sp>
      <p:sp>
        <p:nvSpPr>
          <p:cNvPr id="3" name="Content Placeholder 2"/>
          <p:cNvSpPr>
            <a:spLocks noGrp="1"/>
          </p:cNvSpPr>
          <p:nvPr>
            <p:ph idx="1"/>
          </p:nvPr>
        </p:nvSpPr>
        <p:spPr/>
        <p:txBody>
          <a:bodyPr>
            <a:normAutofit fontScale="70000" lnSpcReduction="20000"/>
          </a:bodyPr>
          <a:lstStyle/>
          <a:p>
            <a:r>
              <a:rPr lang="en-US" dirty="0"/>
              <a:t>Under the new rules, covered entities must allow people with disabilities who use wheelchairs (including manual wheelchairs, power wheelchairs, and electric scooters) and manually-powered mobility aids such as walkers, crutches, canes, braces, and other similar devices into all areas of a facility where members of the public are allowed to go. </a:t>
            </a:r>
          </a:p>
          <a:p>
            <a:r>
              <a:rPr lang="en-US" dirty="0"/>
              <a:t>In addition, covered entities must allow people with disabilities who use any </a:t>
            </a:r>
            <a:r>
              <a:rPr lang="en-US" dirty="0" err="1"/>
              <a:t>OPDMD</a:t>
            </a:r>
            <a:r>
              <a:rPr lang="en-US" dirty="0"/>
              <a:t> to enter the premises unless a particular type of device cannot be accommodated because of legitimate safety requirements. </a:t>
            </a:r>
            <a:endParaRPr lang="en-US" dirty="0" smtClean="0"/>
          </a:p>
          <a:p>
            <a:r>
              <a:rPr lang="en-US" dirty="0" smtClean="0"/>
              <a:t>Such </a:t>
            </a:r>
            <a:r>
              <a:rPr lang="en-US" dirty="0"/>
              <a:t>safety requirements must be based on actual risks, not on speculation or stereotypes about a particular type of device or how it might be operated by people with disabilities using them. </a:t>
            </a:r>
            <a:endParaRPr lang="en-US" dirty="0" smtClean="0"/>
          </a:p>
          <a:p>
            <a:endParaRPr lang="en-US" dirty="0"/>
          </a:p>
          <a:p>
            <a:endParaRPr lang="en-US" dirty="0"/>
          </a:p>
        </p:txBody>
      </p:sp>
    </p:spTree>
    <p:extLst>
      <p:ext uri="{BB962C8B-B14F-4D97-AF65-F5344CB8AC3E}">
        <p14:creationId xmlns:p14="http://schemas.microsoft.com/office/powerpoint/2010/main" val="43459629"/>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to Consider</a:t>
            </a:r>
            <a:endParaRPr lang="en-US" dirty="0"/>
          </a:p>
        </p:txBody>
      </p:sp>
      <p:sp>
        <p:nvSpPr>
          <p:cNvPr id="3" name="Content Placeholder 2"/>
          <p:cNvSpPr>
            <a:spLocks noGrp="1"/>
          </p:cNvSpPr>
          <p:nvPr>
            <p:ph idx="1"/>
          </p:nvPr>
        </p:nvSpPr>
        <p:spPr>
          <a:xfrm>
            <a:off x="457200" y="1676399"/>
            <a:ext cx="8229600" cy="4267201"/>
          </a:xfrm>
        </p:spPr>
        <p:txBody>
          <a:bodyPr>
            <a:normAutofit fontScale="62500" lnSpcReduction="20000"/>
          </a:bodyPr>
          <a:lstStyle/>
          <a:p>
            <a:r>
              <a:rPr lang="en-US" dirty="0"/>
              <a:t>In deciding whether a particular type of </a:t>
            </a:r>
            <a:r>
              <a:rPr lang="en-US" dirty="0" err="1"/>
              <a:t>OPDMD</a:t>
            </a:r>
            <a:r>
              <a:rPr lang="en-US" dirty="0"/>
              <a:t> can be accommodated in a particular facility, the following factors must be considered: </a:t>
            </a:r>
            <a:r>
              <a:rPr lang="en-US" dirty="0" smtClean="0"/>
              <a:t/>
            </a:r>
            <a:br>
              <a:rPr lang="en-US" dirty="0" smtClean="0"/>
            </a:br>
            <a:endParaRPr lang="en-US" dirty="0"/>
          </a:p>
          <a:p>
            <a:pPr lvl="1"/>
            <a:r>
              <a:rPr lang="en-US" dirty="0" smtClean="0"/>
              <a:t>the </a:t>
            </a:r>
            <a:r>
              <a:rPr lang="en-US" dirty="0"/>
              <a:t>type, size, weight, dimensions, and speed of the device; </a:t>
            </a:r>
            <a:endParaRPr lang="en-US" dirty="0" smtClean="0"/>
          </a:p>
          <a:p>
            <a:pPr lvl="1"/>
            <a:r>
              <a:rPr lang="en-US" dirty="0" smtClean="0"/>
              <a:t>the </a:t>
            </a:r>
            <a:r>
              <a:rPr lang="en-US" dirty="0"/>
              <a:t>facility’s volume of pedestrian traffic (which may vary at different times of the day, week, month, or year); </a:t>
            </a:r>
            <a:endParaRPr lang="en-US" dirty="0" smtClean="0"/>
          </a:p>
          <a:p>
            <a:pPr lvl="1"/>
            <a:r>
              <a:rPr lang="en-US" dirty="0" smtClean="0"/>
              <a:t>the </a:t>
            </a:r>
            <a:r>
              <a:rPr lang="en-US" dirty="0"/>
              <a:t>facility’s design and operational characteristics (e.g., whether its business is conducted indoors or outdoors, its square footage, the density and placement of furniture and other stationary devices, and the availability of storage for the </a:t>
            </a:r>
            <a:r>
              <a:rPr lang="en-US" dirty="0" err="1"/>
              <a:t>OPDMD</a:t>
            </a:r>
            <a:r>
              <a:rPr lang="en-US" dirty="0"/>
              <a:t> if needed and requested by the user</a:t>
            </a:r>
            <a:r>
              <a:rPr lang="en-US" dirty="0" smtClean="0"/>
              <a:t>);</a:t>
            </a:r>
          </a:p>
          <a:p>
            <a:pPr lvl="1"/>
            <a:r>
              <a:rPr lang="en-US" dirty="0" smtClean="0"/>
              <a:t>whether </a:t>
            </a:r>
            <a:r>
              <a:rPr lang="en-US" dirty="0"/>
              <a:t>legitimate safety requirements (such as limiting speed to the pace of pedestrian traffic or prohibiting use on escalators) can be established to permit the safe operation of the </a:t>
            </a:r>
            <a:r>
              <a:rPr lang="en-US" dirty="0" err="1"/>
              <a:t>OPDMD</a:t>
            </a:r>
            <a:r>
              <a:rPr lang="en-US" dirty="0"/>
              <a:t> in the specific facility; and </a:t>
            </a:r>
            <a:endParaRPr lang="en-US" dirty="0" smtClean="0"/>
          </a:p>
          <a:p>
            <a:pPr lvl="1"/>
            <a:r>
              <a:rPr lang="en-US" dirty="0" smtClean="0"/>
              <a:t>whether </a:t>
            </a:r>
            <a:r>
              <a:rPr lang="en-US" dirty="0"/>
              <a:t>the use of the </a:t>
            </a:r>
            <a:r>
              <a:rPr lang="en-US" dirty="0" err="1"/>
              <a:t>OPDMD</a:t>
            </a:r>
            <a:r>
              <a:rPr lang="en-US" dirty="0"/>
              <a:t> creates a substantial risk of serious harm to the immediate environment or natural or cultural resources, or poses a conflict with Federal land management laws and regulations. </a:t>
            </a:r>
          </a:p>
        </p:txBody>
      </p:sp>
    </p:spTree>
    <p:extLst>
      <p:ext uri="{BB962C8B-B14F-4D97-AF65-F5344CB8AC3E}">
        <p14:creationId xmlns:p14="http://schemas.microsoft.com/office/powerpoint/2010/main" val="3004107149"/>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 of Use of </a:t>
            </a:r>
            <a:r>
              <a:rPr lang="en-US" dirty="0" err="1" smtClean="0"/>
              <a:t>OPDMD</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 deciding whether a type of </a:t>
            </a:r>
            <a:r>
              <a:rPr lang="en-US" dirty="0" err="1"/>
              <a:t>OPDMD</a:t>
            </a:r>
            <a:r>
              <a:rPr lang="en-US" dirty="0"/>
              <a:t> can be accommodated, covered entities must consider all assessment factors and, where appropriate, should develop and publicize rules for people with disabilities using these </a:t>
            </a:r>
            <a:r>
              <a:rPr lang="en-US" dirty="0" smtClean="0"/>
              <a:t>devices. Such </a:t>
            </a:r>
            <a:r>
              <a:rPr lang="en-US" dirty="0"/>
              <a:t>rules may include – </a:t>
            </a:r>
            <a:endParaRPr lang="en-US" dirty="0" smtClean="0"/>
          </a:p>
          <a:p>
            <a:pPr lvl="1"/>
            <a:r>
              <a:rPr lang="en-US" dirty="0" smtClean="0"/>
              <a:t>requiring </a:t>
            </a:r>
            <a:r>
              <a:rPr lang="en-US" dirty="0"/>
              <a:t>the user to operate the device at the speed of pedestrian traffic; </a:t>
            </a:r>
            <a:endParaRPr lang="en-US" dirty="0" smtClean="0"/>
          </a:p>
          <a:p>
            <a:pPr lvl="1"/>
            <a:r>
              <a:rPr lang="en-US" dirty="0" smtClean="0"/>
              <a:t>identifying </a:t>
            </a:r>
            <a:r>
              <a:rPr lang="en-US" dirty="0"/>
              <a:t>specific locations, terms, or circumstances (if any) where the devices cannot be accommodated; </a:t>
            </a:r>
          </a:p>
          <a:p>
            <a:pPr lvl="1"/>
            <a:r>
              <a:rPr lang="en-US" dirty="0" smtClean="0"/>
              <a:t>setting </a:t>
            </a:r>
            <a:r>
              <a:rPr lang="en-US" dirty="0"/>
              <a:t>out instructions for going through security screening machines if the device contains technology that could be harmed by the machine; and </a:t>
            </a:r>
            <a:endParaRPr lang="en-US" dirty="0" smtClean="0"/>
          </a:p>
          <a:p>
            <a:pPr lvl="1"/>
            <a:r>
              <a:rPr lang="en-US" dirty="0" smtClean="0"/>
              <a:t>specifying </a:t>
            </a:r>
            <a:r>
              <a:rPr lang="en-US" dirty="0"/>
              <a:t>whether or not storage is available for the device when it is not being used. </a:t>
            </a:r>
          </a:p>
        </p:txBody>
      </p:sp>
    </p:spTree>
    <p:extLst>
      <p:ext uri="{BB962C8B-B14F-4D97-AF65-F5344CB8AC3E}">
        <p14:creationId xmlns:p14="http://schemas.microsoft.com/office/powerpoint/2010/main" val="1325530541"/>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Credible Assurance</a:t>
            </a:r>
            <a:endParaRPr lang="en-US" dirty="0"/>
          </a:p>
        </p:txBody>
      </p:sp>
      <p:sp>
        <p:nvSpPr>
          <p:cNvPr id="3" name="Content Placeholder 2"/>
          <p:cNvSpPr>
            <a:spLocks noGrp="1"/>
          </p:cNvSpPr>
          <p:nvPr>
            <p:ph idx="1"/>
          </p:nvPr>
        </p:nvSpPr>
        <p:spPr/>
        <p:txBody>
          <a:bodyPr>
            <a:normAutofit fontScale="70000" lnSpcReduction="20000"/>
          </a:bodyPr>
          <a:lstStyle/>
          <a:p>
            <a:r>
              <a:rPr lang="en-US" dirty="0"/>
              <a:t>An entity that determines it can accommodate one or more types of </a:t>
            </a:r>
            <a:r>
              <a:rPr lang="en-US" dirty="0" err="1"/>
              <a:t>OPDMDs</a:t>
            </a:r>
            <a:r>
              <a:rPr lang="en-US" dirty="0"/>
              <a:t> in its facility is allowed to ask the person using the device to provide credible assurance that the device is used because of a disability</a:t>
            </a:r>
            <a:r>
              <a:rPr lang="en-US" dirty="0" smtClean="0"/>
              <a:t>.</a:t>
            </a:r>
          </a:p>
          <a:p>
            <a:endParaRPr lang="en-US" dirty="0"/>
          </a:p>
          <a:p>
            <a:r>
              <a:rPr lang="en-US" dirty="0" smtClean="0"/>
              <a:t> </a:t>
            </a:r>
            <a:r>
              <a:rPr lang="en-US" dirty="0"/>
              <a:t>If the person presents a valid, State-issued disability parking placard or card or a State-issued proof of disability, that must be accepted as credible assurance on its face</a:t>
            </a:r>
            <a:r>
              <a:rPr lang="en-US" dirty="0" smtClean="0"/>
              <a:t>.</a:t>
            </a:r>
          </a:p>
          <a:p>
            <a:endParaRPr lang="en-US" dirty="0"/>
          </a:p>
          <a:p>
            <a:r>
              <a:rPr lang="en-US" dirty="0" smtClean="0"/>
              <a:t> </a:t>
            </a:r>
            <a:r>
              <a:rPr lang="en-US" dirty="0"/>
              <a:t>If the person does not have this documentation, but states verbally that the </a:t>
            </a:r>
            <a:r>
              <a:rPr lang="en-US" dirty="0" err="1"/>
              <a:t>OPDMD</a:t>
            </a:r>
            <a:r>
              <a:rPr lang="en-US" dirty="0"/>
              <a:t> is being used because of a mobility disability, that also must be accepted as credible assurance, unless the person is observed doing something that contradicts the assurance. </a:t>
            </a:r>
          </a:p>
        </p:txBody>
      </p:sp>
    </p:spTree>
    <p:extLst>
      <p:ext uri="{BB962C8B-B14F-4D97-AF65-F5344CB8AC3E}">
        <p14:creationId xmlns:p14="http://schemas.microsoft.com/office/powerpoint/2010/main" val="2243257772"/>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 Training</a:t>
            </a:r>
          </a:p>
        </p:txBody>
      </p:sp>
      <p:sp>
        <p:nvSpPr>
          <p:cNvPr id="3" name="Content Placeholder 2"/>
          <p:cNvSpPr>
            <a:spLocks noGrp="1"/>
          </p:cNvSpPr>
          <p:nvPr>
            <p:ph idx="1"/>
          </p:nvPr>
        </p:nvSpPr>
        <p:spPr/>
        <p:txBody>
          <a:bodyPr>
            <a:normAutofit/>
          </a:bodyPr>
          <a:lstStyle/>
          <a:p>
            <a:r>
              <a:rPr lang="en-US" sz="2000" dirty="0"/>
              <a:t>Ongoing staff training is essential to ensure that people with disabilities who use </a:t>
            </a:r>
            <a:r>
              <a:rPr lang="en-US" sz="2000" dirty="0" err="1"/>
              <a:t>OPDMDs</a:t>
            </a:r>
            <a:r>
              <a:rPr lang="en-US" sz="2000" dirty="0"/>
              <a:t> for mobility are not turned away or treated inappropriately</a:t>
            </a:r>
            <a:r>
              <a:rPr lang="en-US" sz="2000" dirty="0" smtClean="0"/>
              <a:t>.</a:t>
            </a:r>
            <a:br>
              <a:rPr lang="en-US" sz="2000" dirty="0" smtClean="0"/>
            </a:br>
            <a:r>
              <a:rPr lang="en-US" sz="2000" dirty="0" smtClean="0"/>
              <a:t/>
            </a:r>
            <a:br>
              <a:rPr lang="en-US" sz="2000" dirty="0" smtClean="0"/>
            </a:br>
            <a:r>
              <a:rPr lang="en-US" sz="2000" dirty="0" smtClean="0"/>
              <a:t> </a:t>
            </a:r>
          </a:p>
          <a:p>
            <a:r>
              <a:rPr lang="en-US" sz="2000" dirty="0" smtClean="0"/>
              <a:t>Training </a:t>
            </a:r>
            <a:r>
              <a:rPr lang="en-US" sz="2000" dirty="0"/>
              <a:t>should include instruction on the types of </a:t>
            </a:r>
            <a:r>
              <a:rPr lang="en-US" sz="2000" dirty="0" err="1"/>
              <a:t>OPDMDs</a:t>
            </a:r>
            <a:r>
              <a:rPr lang="en-US" sz="2000" dirty="0"/>
              <a:t> that can be accommodated, the rules for obtaining credible assurance that the device is being used because of a disability, and the rules for operation of the devices within the facility. </a:t>
            </a:r>
          </a:p>
        </p:txBody>
      </p:sp>
    </p:spTree>
    <p:extLst>
      <p:ext uri="{BB962C8B-B14F-4D97-AF65-F5344CB8AC3E}">
        <p14:creationId xmlns:p14="http://schemas.microsoft.com/office/powerpoint/2010/main" val="4181377103"/>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dirty="0" smtClean="0"/>
              <a:t>Library Privacy Act and Disabilities</a:t>
            </a:r>
          </a:p>
        </p:txBody>
      </p:sp>
      <p:sp>
        <p:nvSpPr>
          <p:cNvPr id="5123" name="Rectangle 3"/>
          <p:cNvSpPr>
            <a:spLocks noGrp="1" noChangeArrowheads="1"/>
          </p:cNvSpPr>
          <p:nvPr>
            <p:ph type="body" idx="1"/>
          </p:nvPr>
        </p:nvSpPr>
        <p:spPr/>
        <p:txBody>
          <a:bodyPr/>
          <a:lstStyle/>
          <a:p>
            <a:pPr eaLnBrk="1" hangingPunct="1"/>
            <a:r>
              <a:rPr lang="en-US" altLang="en-US" smtClean="0"/>
              <a:t>"Library record" means a document, record, or other method of storing information retained by a library that contains information </a:t>
            </a:r>
          </a:p>
          <a:p>
            <a:pPr lvl="1" eaLnBrk="1" hangingPunct="1"/>
            <a:r>
              <a:rPr lang="en-US" altLang="en-US" smtClean="0"/>
              <a:t>that personally identifies a library patron, including the patron’s name, address, or telephone number, or </a:t>
            </a:r>
          </a:p>
          <a:p>
            <a:pPr lvl="1" eaLnBrk="1" hangingPunct="1"/>
            <a:r>
              <a:rPr lang="en-US" altLang="en-US" smtClean="0"/>
              <a:t>that identifies a person as having requested or obtained specific materials from a library.</a:t>
            </a:r>
          </a:p>
        </p:txBody>
      </p:sp>
    </p:spTree>
    <p:extLst>
      <p:ext uri="{BB962C8B-B14F-4D97-AF65-F5344CB8AC3E}">
        <p14:creationId xmlns:p14="http://schemas.microsoft.com/office/powerpoint/2010/main" val="640502032"/>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ADA Protection?</a:t>
            </a:r>
            <a:endParaRPr lang="en-US" dirty="0"/>
          </a:p>
        </p:txBody>
      </p:sp>
      <p:sp>
        <p:nvSpPr>
          <p:cNvPr id="3" name="Content Placeholder 2"/>
          <p:cNvSpPr>
            <a:spLocks noGrp="1"/>
          </p:cNvSpPr>
          <p:nvPr>
            <p:ph idx="1"/>
          </p:nvPr>
        </p:nvSpPr>
        <p:spPr>
          <a:xfrm>
            <a:off x="457200" y="1981200"/>
            <a:ext cx="8229600" cy="3505199"/>
          </a:xfrm>
        </p:spPr>
        <p:txBody>
          <a:bodyPr>
            <a:noAutofit/>
          </a:bodyPr>
          <a:lstStyle/>
          <a:p>
            <a:r>
              <a:rPr lang="en-US" sz="2200" dirty="0" smtClean="0">
                <a:latin typeface="+mj-lt"/>
              </a:rPr>
              <a:t>Requires places of public accommodation to be accessible to and usable by people with disabilities.</a:t>
            </a:r>
          </a:p>
          <a:p>
            <a:r>
              <a:rPr lang="en-US" sz="2200" dirty="0" smtClean="0">
                <a:latin typeface="+mj-lt"/>
              </a:rPr>
              <a:t>The Library may not require people with disabilities to exclude people based on disability, except if there is a direct threat to health and safety of others (for example if a person with tuberculosis wants to teach a children’s program) .</a:t>
            </a:r>
          </a:p>
          <a:p>
            <a:r>
              <a:rPr lang="en-US" sz="2200" dirty="0" smtClean="0">
                <a:latin typeface="+mj-lt"/>
              </a:rPr>
              <a:t>Reasonable modifications must be made to policies, practices and procedures so that people with disabilities may participate.</a:t>
            </a:r>
          </a:p>
          <a:p>
            <a:r>
              <a:rPr lang="en-US" sz="2200" dirty="0" smtClean="0">
                <a:latin typeface="+mj-lt"/>
              </a:rPr>
              <a:t>Eliminate unnecessary eligibility standards or rules to afford individuals with disabilities, unless a fundamental alteration in the nature of the program would result.</a:t>
            </a:r>
          </a:p>
        </p:txBody>
      </p:sp>
    </p:spTree>
    <p:extLst>
      <p:ext uri="{BB962C8B-B14F-4D97-AF65-F5344CB8AC3E}">
        <p14:creationId xmlns:p14="http://schemas.microsoft.com/office/powerpoint/2010/main" val="3774714042"/>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Library Privacy Act</a:t>
            </a:r>
          </a:p>
        </p:txBody>
      </p:sp>
      <p:sp>
        <p:nvSpPr>
          <p:cNvPr id="7171" name="Rectangle 3"/>
          <p:cNvSpPr>
            <a:spLocks noGrp="1" noChangeArrowheads="1"/>
          </p:cNvSpPr>
          <p:nvPr>
            <p:ph type="body" idx="1"/>
          </p:nvPr>
        </p:nvSpPr>
        <p:spPr/>
        <p:txBody>
          <a:bodyPr/>
          <a:lstStyle/>
          <a:p>
            <a:pPr eaLnBrk="1" hangingPunct="1">
              <a:spcBef>
                <a:spcPts val="500"/>
              </a:spcBef>
              <a:spcAft>
                <a:spcPts val="500"/>
              </a:spcAft>
            </a:pPr>
            <a:endParaRPr lang="en-US" altLang="en-US" sz="2400" dirty="0" smtClean="0"/>
          </a:p>
          <a:p>
            <a:pPr eaLnBrk="1" hangingPunct="1">
              <a:spcBef>
                <a:spcPts val="500"/>
              </a:spcBef>
              <a:spcAft>
                <a:spcPts val="500"/>
              </a:spcAft>
            </a:pPr>
            <a:r>
              <a:rPr lang="en-US" altLang="en-US" sz="2400" dirty="0" smtClean="0"/>
              <a:t>Section 3(2)</a:t>
            </a:r>
          </a:p>
          <a:p>
            <a:pPr lvl="1" eaLnBrk="1" hangingPunct="1">
              <a:spcBef>
                <a:spcPts val="500"/>
              </a:spcBef>
              <a:spcAft>
                <a:spcPts val="500"/>
              </a:spcAft>
            </a:pPr>
            <a:r>
              <a:rPr lang="en-US" altLang="en-US" sz="2000" dirty="0" smtClean="0"/>
              <a:t>(2) Unless ordered by a court after giving the affected library notice of the request and an opportunity to be heard on the request, </a:t>
            </a:r>
            <a:r>
              <a:rPr lang="en-US" altLang="en-US" sz="2000" b="1" i="1" dirty="0" smtClean="0"/>
              <a:t>a library or an employee or agent</a:t>
            </a:r>
            <a:r>
              <a:rPr lang="en-US" altLang="en-US" sz="2000" dirty="0" smtClean="0"/>
              <a:t> of a library shall not release or disclose a library record or portion of a library record </a:t>
            </a:r>
            <a:r>
              <a:rPr lang="en-US" altLang="en-US" sz="2000" i="1" u="sng" dirty="0" smtClean="0"/>
              <a:t>to a person without the written consent of the person liable for payment for or return of the materials </a:t>
            </a:r>
            <a:r>
              <a:rPr lang="en-US" altLang="en-US" sz="2000" dirty="0" smtClean="0"/>
              <a:t>identified in that library record. </a:t>
            </a:r>
          </a:p>
          <a:p>
            <a:pPr eaLnBrk="1" hangingPunct="1"/>
            <a:endParaRPr lang="en-US" altLang="en-US" sz="2400" dirty="0" smtClean="0"/>
          </a:p>
        </p:txBody>
      </p:sp>
    </p:spTree>
    <p:extLst>
      <p:ext uri="{BB962C8B-B14F-4D97-AF65-F5344CB8AC3E}">
        <p14:creationId xmlns:p14="http://schemas.microsoft.com/office/powerpoint/2010/main" val="2922158630"/>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Library Privacy Act</a:t>
            </a:r>
          </a:p>
        </p:txBody>
      </p:sp>
      <p:sp>
        <p:nvSpPr>
          <p:cNvPr id="11267" name="Rectangle 3"/>
          <p:cNvSpPr>
            <a:spLocks noGrp="1" noChangeArrowheads="1"/>
          </p:cNvSpPr>
          <p:nvPr>
            <p:ph type="body" idx="1"/>
          </p:nvPr>
        </p:nvSpPr>
        <p:spPr/>
        <p:txBody>
          <a:bodyPr/>
          <a:lstStyle/>
          <a:p>
            <a:pPr eaLnBrk="1" hangingPunct="1">
              <a:lnSpc>
                <a:spcPct val="90000"/>
              </a:lnSpc>
            </a:pPr>
            <a:r>
              <a:rPr lang="en-US" altLang="en-US" sz="2400" dirty="0" smtClean="0"/>
              <a:t>Written waiver.</a:t>
            </a:r>
          </a:p>
          <a:p>
            <a:pPr eaLnBrk="1" hangingPunct="1">
              <a:lnSpc>
                <a:spcPct val="90000"/>
              </a:lnSpc>
              <a:buFont typeface="Wingdings" pitchFamily="2" charset="2"/>
              <a:buNone/>
            </a:pPr>
            <a:r>
              <a:rPr lang="en-US" altLang="en-US" sz="2400" dirty="0" smtClean="0"/>
              <a:t>	</a:t>
            </a:r>
          </a:p>
          <a:p>
            <a:pPr lvl="1" eaLnBrk="1" hangingPunct="1">
              <a:lnSpc>
                <a:spcPct val="90000"/>
              </a:lnSpc>
            </a:pPr>
            <a:r>
              <a:rPr lang="en-US" altLang="en-US" sz="2000" dirty="0" smtClean="0"/>
              <a:t>Exception if a person responsible for the payment or return of the materials signs a written consent.</a:t>
            </a:r>
          </a:p>
          <a:p>
            <a:pPr eaLnBrk="1" hangingPunct="1">
              <a:lnSpc>
                <a:spcPct val="90000"/>
              </a:lnSpc>
              <a:buFont typeface="Wingdings" pitchFamily="2" charset="2"/>
              <a:buNone/>
            </a:pPr>
            <a:r>
              <a:rPr lang="en-US" altLang="en-US" sz="2400" dirty="0" smtClean="0"/>
              <a:t>	</a:t>
            </a:r>
          </a:p>
          <a:p>
            <a:pPr lvl="1" eaLnBrk="1" hangingPunct="1">
              <a:lnSpc>
                <a:spcPct val="90000"/>
              </a:lnSpc>
            </a:pPr>
            <a:r>
              <a:rPr lang="en-US" altLang="en-US" sz="2000" dirty="0" smtClean="0"/>
              <a:t>Mainly developed to assist parents in locating and returning child’s materials.</a:t>
            </a:r>
          </a:p>
          <a:p>
            <a:pPr lvl="1" eaLnBrk="1" hangingPunct="1">
              <a:lnSpc>
                <a:spcPct val="90000"/>
              </a:lnSpc>
            </a:pPr>
            <a:endParaRPr lang="en-US" altLang="en-US" sz="2000" dirty="0" smtClean="0"/>
          </a:p>
          <a:p>
            <a:pPr lvl="1" eaLnBrk="1" hangingPunct="1">
              <a:lnSpc>
                <a:spcPct val="90000"/>
              </a:lnSpc>
            </a:pPr>
            <a:r>
              <a:rPr lang="en-US" altLang="en-US" sz="2000" dirty="0" smtClean="0"/>
              <a:t>However, the waiver is not limited to the parent/child situation.  It should also be used when an adult child with disabilities.</a:t>
            </a:r>
            <a:endParaRPr lang="en-US" altLang="en-US" sz="2400" dirty="0" smtClean="0"/>
          </a:p>
        </p:txBody>
      </p:sp>
    </p:spTree>
    <p:extLst>
      <p:ext uri="{BB962C8B-B14F-4D97-AF65-F5344CB8AC3E}">
        <p14:creationId xmlns:p14="http://schemas.microsoft.com/office/powerpoint/2010/main" val="4153585022"/>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Information</a:t>
            </a:r>
            <a:endParaRPr lang="en-US" dirty="0"/>
          </a:p>
        </p:txBody>
      </p:sp>
      <p:sp>
        <p:nvSpPr>
          <p:cNvPr id="3" name="Content Placeholder 2"/>
          <p:cNvSpPr>
            <a:spLocks noGrp="1"/>
          </p:cNvSpPr>
          <p:nvPr>
            <p:ph idx="1"/>
          </p:nvPr>
        </p:nvSpPr>
        <p:spPr>
          <a:xfrm>
            <a:off x="457200" y="1828799"/>
            <a:ext cx="8229600" cy="4114801"/>
          </a:xfrm>
        </p:spPr>
        <p:txBody>
          <a:bodyPr>
            <a:normAutofit fontScale="70000" lnSpcReduction="20000"/>
          </a:bodyPr>
          <a:lstStyle/>
          <a:p>
            <a:r>
              <a:rPr lang="en-US" b="1" dirty="0"/>
              <a:t>For more information about the ADA, please visit our website </a:t>
            </a:r>
            <a:endParaRPr lang="en-US" dirty="0"/>
          </a:p>
          <a:p>
            <a:r>
              <a:rPr lang="en-US" b="1" dirty="0"/>
              <a:t>or call our toll-free number. </a:t>
            </a:r>
            <a:endParaRPr lang="en-US" dirty="0"/>
          </a:p>
          <a:p>
            <a:r>
              <a:rPr lang="en-US" b="1" dirty="0"/>
              <a:t>ADA Website: </a:t>
            </a:r>
            <a:r>
              <a:rPr lang="en-US" dirty="0"/>
              <a:t>www.ADA.gov </a:t>
            </a:r>
          </a:p>
          <a:p>
            <a:r>
              <a:rPr lang="en-US" dirty="0"/>
              <a:t>To receive e-mail notifications when new ADA information is available, visit the ADA Website and click on the link near the bottom of the right-hand column. </a:t>
            </a:r>
          </a:p>
          <a:p>
            <a:r>
              <a:rPr lang="en-US" b="1" dirty="0"/>
              <a:t>ADA Information Line </a:t>
            </a:r>
            <a:endParaRPr lang="en-US" dirty="0"/>
          </a:p>
          <a:p>
            <a:r>
              <a:rPr lang="en-US" dirty="0"/>
              <a:t>800-514-0301 (Voice) and </a:t>
            </a:r>
          </a:p>
          <a:p>
            <a:r>
              <a:rPr lang="en-US" dirty="0"/>
              <a:t>800-514-0383 (TTY) </a:t>
            </a:r>
            <a:endParaRPr lang="en-US" dirty="0" smtClean="0"/>
          </a:p>
          <a:p>
            <a:r>
              <a:rPr lang="en-US" dirty="0" smtClean="0"/>
              <a:t>Call </a:t>
            </a:r>
            <a:r>
              <a:rPr lang="en-US" dirty="0"/>
              <a:t>M-W, F 9:30 a.m. – 5:30 p.m., </a:t>
            </a:r>
            <a:r>
              <a:rPr lang="en-US" dirty="0" err="1"/>
              <a:t>Th</a:t>
            </a:r>
            <a:r>
              <a:rPr lang="en-US" dirty="0"/>
              <a:t> 12:30 p.m. – 5:30 p.m. (Eastern Time) t</a:t>
            </a:r>
            <a:r>
              <a:rPr lang="en-US" dirty="0" smtClean="0"/>
              <a:t>o </a:t>
            </a:r>
            <a:r>
              <a:rPr lang="en-US" dirty="0"/>
              <a:t>speak with an ADA Specialist (calls are confidential) or call 24 hours a day to order publications by mail. </a:t>
            </a:r>
          </a:p>
        </p:txBody>
      </p:sp>
    </p:spTree>
    <p:extLst>
      <p:ext uri="{BB962C8B-B14F-4D97-AF65-F5344CB8AC3E}">
        <p14:creationId xmlns:p14="http://schemas.microsoft.com/office/powerpoint/2010/main" val="4281629297"/>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ADA Protection?</a:t>
            </a:r>
            <a:endParaRPr lang="en-US" dirty="0"/>
          </a:p>
        </p:txBody>
      </p:sp>
      <p:sp>
        <p:nvSpPr>
          <p:cNvPr id="3" name="Content Placeholder 2"/>
          <p:cNvSpPr>
            <a:spLocks noGrp="1"/>
          </p:cNvSpPr>
          <p:nvPr>
            <p:ph idx="1"/>
          </p:nvPr>
        </p:nvSpPr>
        <p:spPr>
          <a:xfrm>
            <a:off x="457200" y="1981200"/>
            <a:ext cx="8229600" cy="3505199"/>
          </a:xfrm>
        </p:spPr>
        <p:txBody>
          <a:bodyPr>
            <a:noAutofit/>
          </a:bodyPr>
          <a:lstStyle/>
          <a:p>
            <a:r>
              <a:rPr lang="en-US" sz="2200" dirty="0" smtClean="0">
                <a:latin typeface="+mj-lt"/>
              </a:rPr>
              <a:t>When necessary furnish auxiliary aids to ensure effective communication, unless an undue burden or fundamental alteration would result.</a:t>
            </a:r>
          </a:p>
          <a:p>
            <a:r>
              <a:rPr lang="en-US" sz="2200" dirty="0" smtClean="0">
                <a:latin typeface="+mj-lt"/>
              </a:rPr>
              <a:t>Remove architectural or structural communication boundaries in existing facilities</a:t>
            </a:r>
          </a:p>
          <a:p>
            <a:r>
              <a:rPr lang="en-US" sz="2200" dirty="0" smtClean="0">
                <a:latin typeface="+mj-lt"/>
              </a:rPr>
              <a:t>Provide alternative means of delivering services when removal of barriers is not readily achievable.</a:t>
            </a:r>
          </a:p>
          <a:p>
            <a:r>
              <a:rPr lang="en-US" sz="2200" dirty="0" smtClean="0">
                <a:latin typeface="+mj-lt"/>
              </a:rPr>
              <a:t>Design new facilities and, when undertaking alternations, alter existing facilities.</a:t>
            </a:r>
          </a:p>
        </p:txBody>
      </p:sp>
    </p:spTree>
    <p:extLst>
      <p:ext uri="{BB962C8B-B14F-4D97-AF65-F5344CB8AC3E}">
        <p14:creationId xmlns:p14="http://schemas.microsoft.com/office/powerpoint/2010/main" val="555198742"/>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Disability?</a:t>
            </a:r>
            <a:endParaRPr lang="en-US" dirty="0"/>
          </a:p>
        </p:txBody>
      </p:sp>
      <p:sp>
        <p:nvSpPr>
          <p:cNvPr id="3" name="Content Placeholder 2"/>
          <p:cNvSpPr>
            <a:spLocks noGrp="1"/>
          </p:cNvSpPr>
          <p:nvPr>
            <p:ph idx="1"/>
          </p:nvPr>
        </p:nvSpPr>
        <p:spPr>
          <a:xfrm>
            <a:off x="457200" y="1981200"/>
            <a:ext cx="8229600" cy="3505199"/>
          </a:xfrm>
        </p:spPr>
        <p:txBody>
          <a:bodyPr>
            <a:noAutofit/>
          </a:bodyPr>
          <a:lstStyle/>
          <a:p>
            <a:r>
              <a:rPr lang="en-US" sz="2200" dirty="0">
                <a:latin typeface="+mj-lt"/>
              </a:rPr>
              <a:t>Under 42 </a:t>
            </a:r>
            <a:r>
              <a:rPr lang="en-US" sz="2200" dirty="0" err="1">
                <a:latin typeface="+mj-lt"/>
              </a:rPr>
              <a:t>U.S.C.S</a:t>
            </a:r>
            <a:r>
              <a:rPr lang="en-US" sz="2200" dirty="0">
                <a:latin typeface="+mj-lt"/>
              </a:rPr>
              <a:t>. § 12131(2), a “disability” is defined as a “physical or mental impairment that substantially limits one or more major life activities.” </a:t>
            </a:r>
            <a:endParaRPr lang="en-US" sz="2200" dirty="0" smtClean="0">
              <a:latin typeface="+mj-lt"/>
            </a:endParaRPr>
          </a:p>
          <a:p>
            <a:pPr lvl="1"/>
            <a:r>
              <a:rPr lang="en-US" sz="1800" dirty="0" smtClean="0">
                <a:latin typeface="+mj-lt"/>
              </a:rPr>
              <a:t>Does not apply if the impairment is not substantial – such as mild allergy to pollen.</a:t>
            </a:r>
          </a:p>
          <a:p>
            <a:pPr lvl="1"/>
            <a:r>
              <a:rPr lang="en-US" sz="1800" dirty="0" smtClean="0">
                <a:latin typeface="+mj-lt"/>
              </a:rPr>
              <a:t>Applies to people having a record of impairment – such as visible scars</a:t>
            </a:r>
          </a:p>
          <a:p>
            <a:pPr lvl="1"/>
            <a:r>
              <a:rPr lang="en-US" sz="1800" dirty="0" smtClean="0">
                <a:latin typeface="+mj-lt"/>
              </a:rPr>
              <a:t>Applies to perception of impairment.</a:t>
            </a:r>
            <a:br>
              <a:rPr lang="en-US" sz="1800" dirty="0" smtClean="0">
                <a:latin typeface="+mj-lt"/>
              </a:rPr>
            </a:br>
            <a:endParaRPr lang="en-US" sz="1800" dirty="0" smtClean="0">
              <a:latin typeface="+mj-lt"/>
            </a:endParaRPr>
          </a:p>
          <a:p>
            <a:r>
              <a:rPr lang="en-US" sz="2200" dirty="0" smtClean="0">
                <a:latin typeface="+mj-lt"/>
              </a:rPr>
              <a:t>A </a:t>
            </a:r>
            <a:r>
              <a:rPr lang="en-US" sz="2200" dirty="0">
                <a:latin typeface="+mj-lt"/>
              </a:rPr>
              <a:t>physical or mental impairment includes any physiological disorder or condition affecting the neurological or musculoskeletal body systems. 28 </a:t>
            </a:r>
            <a:r>
              <a:rPr lang="en-US" sz="2200" dirty="0" err="1">
                <a:latin typeface="+mj-lt"/>
              </a:rPr>
              <a:t>C.F.R</a:t>
            </a:r>
            <a:r>
              <a:rPr lang="en-US" sz="2200" dirty="0">
                <a:latin typeface="+mj-lt"/>
              </a:rPr>
              <a:t>. § 35.104. </a:t>
            </a:r>
            <a:r>
              <a:rPr lang="en-US" sz="2200" dirty="0" smtClean="0">
                <a:latin typeface="+mj-lt"/>
              </a:rPr>
              <a:t/>
            </a:r>
            <a:br>
              <a:rPr lang="en-US" sz="2200" dirty="0" smtClean="0">
                <a:latin typeface="+mj-lt"/>
              </a:rPr>
            </a:br>
            <a:endParaRPr lang="en-US" sz="2200" dirty="0" smtClean="0">
              <a:latin typeface="+mj-lt"/>
            </a:endParaRPr>
          </a:p>
        </p:txBody>
      </p:sp>
    </p:spTree>
    <p:extLst>
      <p:ext uri="{BB962C8B-B14F-4D97-AF65-F5344CB8AC3E}">
        <p14:creationId xmlns:p14="http://schemas.microsoft.com/office/powerpoint/2010/main" val="3366787820"/>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Disability?</a:t>
            </a:r>
            <a:endParaRPr lang="en-US" dirty="0"/>
          </a:p>
        </p:txBody>
      </p:sp>
      <p:sp>
        <p:nvSpPr>
          <p:cNvPr id="3" name="Content Placeholder 2"/>
          <p:cNvSpPr>
            <a:spLocks noGrp="1"/>
          </p:cNvSpPr>
          <p:nvPr>
            <p:ph idx="1"/>
          </p:nvPr>
        </p:nvSpPr>
        <p:spPr>
          <a:xfrm>
            <a:off x="457200" y="1981200"/>
            <a:ext cx="8229600" cy="3505199"/>
          </a:xfrm>
        </p:spPr>
        <p:txBody>
          <a:bodyPr>
            <a:noAutofit/>
          </a:bodyPr>
          <a:lstStyle/>
          <a:p>
            <a:r>
              <a:rPr lang="en-US" sz="2200" dirty="0" smtClean="0">
                <a:latin typeface="+mj-lt"/>
              </a:rPr>
              <a:t>The </a:t>
            </a:r>
            <a:r>
              <a:rPr lang="en-US" sz="2200" dirty="0">
                <a:latin typeface="+mj-lt"/>
              </a:rPr>
              <a:t>phrase </a:t>
            </a:r>
            <a:r>
              <a:rPr lang="en-US" sz="2200" dirty="0" smtClean="0">
                <a:latin typeface="+mj-lt"/>
              </a:rPr>
              <a:t>“major </a:t>
            </a:r>
            <a:r>
              <a:rPr lang="en-US" sz="2200" dirty="0">
                <a:latin typeface="+mj-lt"/>
              </a:rPr>
              <a:t>life </a:t>
            </a:r>
            <a:r>
              <a:rPr lang="en-US" sz="2200" dirty="0" smtClean="0">
                <a:latin typeface="+mj-lt"/>
              </a:rPr>
              <a:t>activities” </a:t>
            </a:r>
            <a:r>
              <a:rPr lang="en-US" sz="2200" dirty="0">
                <a:latin typeface="+mj-lt"/>
              </a:rPr>
              <a:t>means functions such as caring for one's self, performing manual tasks, walking, seeing, hearing, speaking, breathing, and learning. </a:t>
            </a:r>
            <a:endParaRPr lang="en-US" sz="2200" i="1" dirty="0">
              <a:latin typeface="+mj-lt"/>
            </a:endParaRPr>
          </a:p>
          <a:p>
            <a:r>
              <a:rPr lang="en-US" sz="2200" dirty="0" smtClean="0">
                <a:latin typeface="+mj-lt"/>
              </a:rPr>
              <a:t>Would apply even if it only temporarily impairs a major life activity.  For example, if a person was severely burned, they may need assistance until they are healed.</a:t>
            </a:r>
          </a:p>
          <a:p>
            <a:r>
              <a:rPr lang="en-US" sz="2200" dirty="0" smtClean="0">
                <a:latin typeface="+mj-lt"/>
              </a:rPr>
              <a:t>This is also true if they are “regarded as” disabled.  For example, if a child is barred from a library program because of diabetes controlled by medication.</a:t>
            </a:r>
          </a:p>
          <a:p>
            <a:endParaRPr lang="en-US" sz="2200" i="1" dirty="0">
              <a:latin typeface="+mj-lt"/>
            </a:endParaRPr>
          </a:p>
        </p:txBody>
      </p:sp>
    </p:spTree>
    <p:extLst>
      <p:ext uri="{BB962C8B-B14F-4D97-AF65-F5344CB8AC3E}">
        <p14:creationId xmlns:p14="http://schemas.microsoft.com/office/powerpoint/2010/main" val="1587543314"/>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Disability?</a:t>
            </a:r>
            <a:endParaRPr lang="en-US" dirty="0"/>
          </a:p>
        </p:txBody>
      </p:sp>
      <p:sp>
        <p:nvSpPr>
          <p:cNvPr id="3" name="Content Placeholder 2"/>
          <p:cNvSpPr>
            <a:spLocks noGrp="1"/>
          </p:cNvSpPr>
          <p:nvPr>
            <p:ph idx="1"/>
          </p:nvPr>
        </p:nvSpPr>
        <p:spPr>
          <a:xfrm>
            <a:off x="457200" y="1981200"/>
            <a:ext cx="8229600" cy="3505199"/>
          </a:xfrm>
        </p:spPr>
        <p:txBody>
          <a:bodyPr>
            <a:noAutofit/>
          </a:bodyPr>
          <a:lstStyle/>
          <a:p>
            <a:r>
              <a:rPr lang="en-US" sz="2400" dirty="0" smtClean="0">
                <a:latin typeface="+mj-lt"/>
              </a:rPr>
              <a:t>May not refuse admittance to the Library or Library program because of a “disability.”</a:t>
            </a:r>
            <a:br>
              <a:rPr lang="en-US" sz="2400" dirty="0" smtClean="0">
                <a:latin typeface="+mj-lt"/>
              </a:rPr>
            </a:br>
            <a:endParaRPr lang="en-US" sz="2400" dirty="0" smtClean="0">
              <a:latin typeface="+mj-lt"/>
            </a:endParaRPr>
          </a:p>
          <a:p>
            <a:r>
              <a:rPr lang="en-US" sz="2400" dirty="0" smtClean="0">
                <a:latin typeface="+mj-lt"/>
              </a:rPr>
              <a:t>Be careful of requirements to participate that may unintentionally discriminate:</a:t>
            </a:r>
          </a:p>
          <a:p>
            <a:pPr lvl="1"/>
            <a:r>
              <a:rPr lang="en-US" sz="2400" dirty="0" smtClean="0">
                <a:latin typeface="+mj-lt"/>
              </a:rPr>
              <a:t>For example, may not require a drivers license to attend a library program.  This may unintentionally discriminate against visually impaired.</a:t>
            </a:r>
          </a:p>
          <a:p>
            <a:pPr lvl="1"/>
            <a:r>
              <a:rPr lang="en-US" sz="2400" dirty="0" smtClean="0">
                <a:latin typeface="+mj-lt"/>
              </a:rPr>
              <a:t>Must be based on actual risks not speculation</a:t>
            </a:r>
            <a:r>
              <a:rPr lang="en-US" sz="2000" dirty="0" smtClean="0">
                <a:latin typeface="+mj-lt"/>
              </a:rPr>
              <a:t>.</a:t>
            </a:r>
            <a:r>
              <a:rPr lang="en-US" sz="1800" dirty="0" smtClean="0">
                <a:latin typeface="+mj-lt"/>
              </a:rPr>
              <a:t/>
            </a:r>
            <a:br>
              <a:rPr lang="en-US" sz="1800" dirty="0" smtClean="0">
                <a:latin typeface="+mj-lt"/>
              </a:rPr>
            </a:br>
            <a:endParaRPr lang="en-US" sz="1800" dirty="0" smtClean="0">
              <a:latin typeface="+mj-lt"/>
            </a:endParaRPr>
          </a:p>
        </p:txBody>
      </p:sp>
    </p:spTree>
    <p:extLst>
      <p:ext uri="{BB962C8B-B14F-4D97-AF65-F5344CB8AC3E}">
        <p14:creationId xmlns:p14="http://schemas.microsoft.com/office/powerpoint/2010/main" val="1203478397"/>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Accessibility</a:t>
            </a:r>
            <a:endParaRPr lang="en-US" dirty="0"/>
          </a:p>
        </p:txBody>
      </p:sp>
      <p:sp>
        <p:nvSpPr>
          <p:cNvPr id="3" name="Content Placeholder 2"/>
          <p:cNvSpPr>
            <a:spLocks noGrp="1"/>
          </p:cNvSpPr>
          <p:nvPr>
            <p:ph idx="1"/>
          </p:nvPr>
        </p:nvSpPr>
        <p:spPr>
          <a:xfrm>
            <a:off x="457200" y="1981200"/>
            <a:ext cx="8229600" cy="3505199"/>
          </a:xfrm>
        </p:spPr>
        <p:txBody>
          <a:bodyPr>
            <a:noAutofit/>
          </a:bodyPr>
          <a:lstStyle/>
          <a:p>
            <a:r>
              <a:rPr lang="en-US" sz="2200" dirty="0" smtClean="0">
                <a:latin typeface="+mj-lt"/>
              </a:rPr>
              <a:t>May  not treat differently based on a disability. </a:t>
            </a:r>
          </a:p>
          <a:p>
            <a:pPr lvl="1"/>
            <a:r>
              <a:rPr lang="en-US" sz="2400" dirty="0" smtClean="0">
                <a:latin typeface="+mj-lt"/>
              </a:rPr>
              <a:t>For example, a library is permitted to have a program that is geared towards those with disabilities but it cannot prevent a person with a disability from attending other library programs merely because they have a “separate” program.</a:t>
            </a:r>
          </a:p>
          <a:p>
            <a:pPr marL="457200" lvl="1" indent="0">
              <a:buNone/>
            </a:pPr>
            <a:endParaRPr lang="en-US" sz="2400" dirty="0" smtClean="0">
              <a:latin typeface="+mj-lt"/>
            </a:endParaRPr>
          </a:p>
          <a:p>
            <a:pPr lvl="1"/>
            <a:r>
              <a:rPr lang="en-US" sz="2400" dirty="0" smtClean="0">
                <a:latin typeface="+mj-lt"/>
              </a:rPr>
              <a:t>Must integrate programs if possible</a:t>
            </a:r>
            <a:r>
              <a:rPr lang="en-US" sz="2000" dirty="0" smtClean="0">
                <a:latin typeface="+mj-lt"/>
              </a:rPr>
              <a:t>.</a:t>
            </a:r>
          </a:p>
        </p:txBody>
      </p:sp>
    </p:spTree>
    <p:extLst>
      <p:ext uri="{BB962C8B-B14F-4D97-AF65-F5344CB8AC3E}">
        <p14:creationId xmlns:p14="http://schemas.microsoft.com/office/powerpoint/2010/main" val="2809388950"/>
      </p:ext>
    </p:extLst>
  </p:cSld>
  <p:clrMapOvr>
    <a:masterClrMapping/>
  </p:clrMapOvr>
  <mc:AlternateContent xmlns:mc="http://schemas.openxmlformats.org/markup-compatibility/2006" xmlns:p14="http://schemas.microsoft.com/office/powerpoint/2010/main">
    <mc:Choice Requires="p14">
      <p:transition spd="slow" p14:dur="15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SCS PowerPoint">
  <a:themeElements>
    <a:clrScheme name="FSCS Color">
      <a:dk1>
        <a:sysClr val="windowText" lastClr="000000"/>
      </a:dk1>
      <a:lt1>
        <a:srgbClr val="FFFFFF"/>
      </a:lt1>
      <a:dk2>
        <a:srgbClr val="000000"/>
      </a:dk2>
      <a:lt2>
        <a:srgbClr val="FFFFFF"/>
      </a:lt2>
      <a:accent1>
        <a:srgbClr val="005596"/>
      </a:accent1>
      <a:accent2>
        <a:srgbClr val="7E8083"/>
      </a:accent2>
      <a:accent3>
        <a:srgbClr val="85C559"/>
      </a:accent3>
      <a:accent4>
        <a:srgbClr val="B9E5FB"/>
      </a:accent4>
      <a:accent5>
        <a:srgbClr val="3272A7"/>
      </a:accent5>
      <a:accent6>
        <a:srgbClr val="F897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FSCS PowerPoint</Template>
  <TotalTime>426</TotalTime>
  <Words>3019</Words>
  <Application>Microsoft Office PowerPoint</Application>
  <PresentationFormat>On-screen Show (4:3)</PresentationFormat>
  <Paragraphs>218</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Symbol</vt:lpstr>
      <vt:lpstr>Wingdings</vt:lpstr>
      <vt:lpstr>FSCS PowerPoint</vt:lpstr>
      <vt:lpstr>Americans with Disabilities Act and Public Libraries</vt:lpstr>
      <vt:lpstr>Issues Presented</vt:lpstr>
      <vt:lpstr>Are Libraries Covered by ADA?</vt:lpstr>
      <vt:lpstr>What is ADA Protection?</vt:lpstr>
      <vt:lpstr>What is ADA Protection?</vt:lpstr>
      <vt:lpstr>What is a Disability?</vt:lpstr>
      <vt:lpstr>What is a Disability?</vt:lpstr>
      <vt:lpstr>What is a Disability?</vt:lpstr>
      <vt:lpstr>Integrated Accessibility</vt:lpstr>
      <vt:lpstr>Integrated Accessibility</vt:lpstr>
      <vt:lpstr>Reasonable Modifications</vt:lpstr>
      <vt:lpstr>Undue Hardship and Fundamental Alteration</vt:lpstr>
      <vt:lpstr>Fundamental Alterations</vt:lpstr>
      <vt:lpstr>Specific Requested Accommodations</vt:lpstr>
      <vt:lpstr>Reasonable Accommodations: Conclusion</vt:lpstr>
      <vt:lpstr>Reasonable Accommodations: Examples</vt:lpstr>
      <vt:lpstr>The ADA and the Library Building</vt:lpstr>
      <vt:lpstr>The ADA and the Library Building</vt:lpstr>
      <vt:lpstr>The ADA and the Library Building</vt:lpstr>
      <vt:lpstr>What is a Service Animal?</vt:lpstr>
      <vt:lpstr>Service Animals and Public Entities</vt:lpstr>
      <vt:lpstr>Inquiry about Service Animals</vt:lpstr>
      <vt:lpstr>Service Animals: Michigan Specific</vt:lpstr>
      <vt:lpstr>Service Animals: Michigan Specific</vt:lpstr>
      <vt:lpstr>Service Animals: Michigan Specific</vt:lpstr>
      <vt:lpstr>Do Comfort Animals Qualify as Service Animals?</vt:lpstr>
      <vt:lpstr>Do Comfort Animals Qualify as Service Animals?</vt:lpstr>
      <vt:lpstr>Service Animals: CONCLUSION</vt:lpstr>
      <vt:lpstr>Wheelchairs, Mobility Aids, and Other Power-Driven Mobility Devices</vt:lpstr>
      <vt:lpstr>Other Power Driven Mobility Devices</vt:lpstr>
      <vt:lpstr>Wheelchairs</vt:lpstr>
      <vt:lpstr>Other Power-Driven Mobility Devices</vt:lpstr>
      <vt:lpstr>Choice of Device</vt:lpstr>
      <vt:lpstr>Requirements Regarding Mobility Devices and Aids</vt:lpstr>
      <vt:lpstr>Factors to Consider</vt:lpstr>
      <vt:lpstr>Policies of Use of OPDMD</vt:lpstr>
      <vt:lpstr>Credible Assurance</vt:lpstr>
      <vt:lpstr>Staff Training</vt:lpstr>
      <vt:lpstr>Library Privacy Act and Disabilities</vt:lpstr>
      <vt:lpstr>Library Privacy Act</vt:lpstr>
      <vt:lpstr>Library Privacy Act</vt:lpstr>
      <vt:lpstr>ADA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Disabilities Act and Public Libraries</dc:title>
  <dc:creator>Anika Hasan</dc:creator>
  <cp:lastModifiedBy>Sheryl</cp:lastModifiedBy>
  <cp:revision>43</cp:revision>
  <dcterms:created xsi:type="dcterms:W3CDTF">2017-06-07T14:25:59Z</dcterms:created>
  <dcterms:modified xsi:type="dcterms:W3CDTF">2017-06-19T14:27:47Z</dcterms:modified>
</cp:coreProperties>
</file>